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358" r:id="rId2"/>
    <p:sldId id="399" r:id="rId3"/>
    <p:sldId id="527" r:id="rId4"/>
    <p:sldId id="528" r:id="rId5"/>
    <p:sldId id="596" r:id="rId6"/>
    <p:sldId id="529" r:id="rId7"/>
    <p:sldId id="474" r:id="rId8"/>
    <p:sldId id="594" r:id="rId9"/>
    <p:sldId id="595" r:id="rId10"/>
    <p:sldId id="530" r:id="rId11"/>
    <p:sldId id="532" r:id="rId12"/>
    <p:sldId id="531" r:id="rId13"/>
    <p:sldId id="622" r:id="rId14"/>
    <p:sldId id="611" r:id="rId15"/>
    <p:sldId id="612" r:id="rId16"/>
    <p:sldId id="534" r:id="rId17"/>
    <p:sldId id="592" r:id="rId18"/>
    <p:sldId id="603" r:id="rId19"/>
    <p:sldId id="535" r:id="rId20"/>
    <p:sldId id="599" r:id="rId21"/>
    <p:sldId id="536" r:id="rId22"/>
    <p:sldId id="543" r:id="rId23"/>
    <p:sldId id="537" r:id="rId24"/>
    <p:sldId id="538" r:id="rId25"/>
    <p:sldId id="624" r:id="rId26"/>
    <p:sldId id="605" r:id="rId27"/>
    <p:sldId id="625" r:id="rId28"/>
    <p:sldId id="626" r:id="rId29"/>
    <p:sldId id="539" r:id="rId30"/>
    <p:sldId id="540" r:id="rId31"/>
    <p:sldId id="613" r:id="rId32"/>
    <p:sldId id="570" r:id="rId33"/>
    <p:sldId id="602" r:id="rId34"/>
    <p:sldId id="545" r:id="rId35"/>
    <p:sldId id="546" r:id="rId36"/>
    <p:sldId id="547" r:id="rId37"/>
    <p:sldId id="548" r:id="rId38"/>
    <p:sldId id="551" r:id="rId39"/>
    <p:sldId id="552" r:id="rId40"/>
    <p:sldId id="618" r:id="rId41"/>
    <p:sldId id="619" r:id="rId42"/>
    <p:sldId id="623" r:id="rId43"/>
    <p:sldId id="615" r:id="rId44"/>
    <p:sldId id="616" r:id="rId45"/>
    <p:sldId id="617" r:id="rId46"/>
    <p:sldId id="610" r:id="rId47"/>
  </p:sldIdLst>
  <p:sldSz cx="9144000" cy="6858000" type="screen4x3"/>
  <p:notesSz cx="7099300" cy="10234613"/>
  <p:defaultTextStyle>
    <a:defPPr>
      <a:defRPr lang="en-US"/>
    </a:defPPr>
    <a:lvl1pPr algn="l" rtl="0" fontAlgn="base">
      <a:spcBef>
        <a:spcPct val="0"/>
      </a:spcBef>
      <a:spcAft>
        <a:spcPct val="0"/>
      </a:spcAft>
      <a:defRPr sz="2400" kern="1200">
        <a:solidFill>
          <a:schemeClr val="tx1"/>
        </a:solidFill>
        <a:latin typeface="Calibri" pitchFamily="34" charset="0"/>
        <a:ea typeface="+mn-ea"/>
        <a:cs typeface="Arial" charset="0"/>
      </a:defRPr>
    </a:lvl1pPr>
    <a:lvl2pPr marL="457200" algn="l" rtl="0" fontAlgn="base">
      <a:spcBef>
        <a:spcPct val="0"/>
      </a:spcBef>
      <a:spcAft>
        <a:spcPct val="0"/>
      </a:spcAft>
      <a:defRPr sz="2400" kern="1200">
        <a:solidFill>
          <a:schemeClr val="tx1"/>
        </a:solidFill>
        <a:latin typeface="Calibri" pitchFamily="34" charset="0"/>
        <a:ea typeface="+mn-ea"/>
        <a:cs typeface="Arial" charset="0"/>
      </a:defRPr>
    </a:lvl2pPr>
    <a:lvl3pPr marL="914400" algn="l" rtl="0" fontAlgn="base">
      <a:spcBef>
        <a:spcPct val="0"/>
      </a:spcBef>
      <a:spcAft>
        <a:spcPct val="0"/>
      </a:spcAft>
      <a:defRPr sz="2400" kern="1200">
        <a:solidFill>
          <a:schemeClr val="tx1"/>
        </a:solidFill>
        <a:latin typeface="Calibri" pitchFamily="34" charset="0"/>
        <a:ea typeface="+mn-ea"/>
        <a:cs typeface="Arial" charset="0"/>
      </a:defRPr>
    </a:lvl3pPr>
    <a:lvl4pPr marL="1371600" algn="l" rtl="0" fontAlgn="base">
      <a:spcBef>
        <a:spcPct val="0"/>
      </a:spcBef>
      <a:spcAft>
        <a:spcPct val="0"/>
      </a:spcAft>
      <a:defRPr sz="2400" kern="1200">
        <a:solidFill>
          <a:schemeClr val="tx1"/>
        </a:solidFill>
        <a:latin typeface="Calibri" pitchFamily="34" charset="0"/>
        <a:ea typeface="+mn-ea"/>
        <a:cs typeface="Arial" charset="0"/>
      </a:defRPr>
    </a:lvl4pPr>
    <a:lvl5pPr marL="1828800" algn="l" rtl="0" fontAlgn="base">
      <a:spcBef>
        <a:spcPct val="0"/>
      </a:spcBef>
      <a:spcAft>
        <a:spcPct val="0"/>
      </a:spcAft>
      <a:defRPr sz="2400" kern="1200">
        <a:solidFill>
          <a:schemeClr val="tx1"/>
        </a:solidFill>
        <a:latin typeface="Calibri" pitchFamily="34" charset="0"/>
        <a:ea typeface="+mn-ea"/>
        <a:cs typeface="Arial" charset="0"/>
      </a:defRPr>
    </a:lvl5pPr>
    <a:lvl6pPr marL="2286000" algn="l" defTabSz="914400" rtl="0" eaLnBrk="1" latinLnBrk="0" hangingPunct="1">
      <a:defRPr sz="2400" kern="1200">
        <a:solidFill>
          <a:schemeClr val="tx1"/>
        </a:solidFill>
        <a:latin typeface="Calibri" pitchFamily="34" charset="0"/>
        <a:ea typeface="+mn-ea"/>
        <a:cs typeface="Arial" charset="0"/>
      </a:defRPr>
    </a:lvl6pPr>
    <a:lvl7pPr marL="2743200" algn="l" defTabSz="914400" rtl="0" eaLnBrk="1" latinLnBrk="0" hangingPunct="1">
      <a:defRPr sz="2400" kern="1200">
        <a:solidFill>
          <a:schemeClr val="tx1"/>
        </a:solidFill>
        <a:latin typeface="Calibri" pitchFamily="34" charset="0"/>
        <a:ea typeface="+mn-ea"/>
        <a:cs typeface="Arial" charset="0"/>
      </a:defRPr>
    </a:lvl7pPr>
    <a:lvl8pPr marL="3200400" algn="l" defTabSz="914400" rtl="0" eaLnBrk="1" latinLnBrk="0" hangingPunct="1">
      <a:defRPr sz="2400" kern="1200">
        <a:solidFill>
          <a:schemeClr val="tx1"/>
        </a:solidFill>
        <a:latin typeface="Calibri" pitchFamily="34" charset="0"/>
        <a:ea typeface="+mn-ea"/>
        <a:cs typeface="Arial" charset="0"/>
      </a:defRPr>
    </a:lvl8pPr>
    <a:lvl9pPr marL="3657600" algn="l" defTabSz="914400" rtl="0" eaLnBrk="1" latinLnBrk="0" hangingPunct="1">
      <a:defRPr sz="2400" kern="1200">
        <a:solidFill>
          <a:schemeClr val="tx1"/>
        </a:solidFill>
        <a:latin typeface="Calibri" pitchFamily="34"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5">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3C8684"/>
    <a:srgbClr val="FFFF99"/>
    <a:srgbClr val="46AAC8"/>
    <a:srgbClr val="00CCFF"/>
    <a:srgbClr val="DBF63C"/>
    <a:srgbClr val="86F6B3"/>
    <a:srgbClr val="FFFFCC"/>
    <a:srgbClr val="000000"/>
    <a:srgbClr val="B9F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8588" autoAdjust="0"/>
    <p:restoredTop sz="78879" autoAdjust="0"/>
  </p:normalViewPr>
  <p:slideViewPr>
    <p:cSldViewPr>
      <p:cViewPr varScale="1">
        <p:scale>
          <a:sx n="94" d="100"/>
          <a:sy n="94" d="100"/>
        </p:scale>
        <p:origin x="1998" y="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0" d="100"/>
        <a:sy n="70" d="100"/>
      </p:scale>
      <p:origin x="0" y="0"/>
    </p:cViewPr>
  </p:sorterViewPr>
  <p:notesViewPr>
    <p:cSldViewPr>
      <p:cViewPr varScale="1">
        <p:scale>
          <a:sx n="65" d="100"/>
          <a:sy n="65" d="100"/>
        </p:scale>
        <p:origin x="-2856" y="-102"/>
      </p:cViewPr>
      <p:guideLst>
        <p:guide orient="horz" pos="3225"/>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2274" name="Rectangle 2"/>
          <p:cNvSpPr>
            <a:spLocks noGrp="1" noChangeArrowheads="1"/>
          </p:cNvSpPr>
          <p:nvPr>
            <p:ph type="hdr" sz="quarter"/>
          </p:nvPr>
        </p:nvSpPr>
        <p:spPr bwMode="auto">
          <a:xfrm>
            <a:off x="2"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defRPr sz="1200">
                <a:latin typeface="Arial" charset="0"/>
              </a:defRPr>
            </a:lvl1pPr>
          </a:lstStyle>
          <a:p>
            <a:endParaRPr lang="en-US"/>
          </a:p>
        </p:txBody>
      </p:sp>
      <p:sp>
        <p:nvSpPr>
          <p:cNvPr id="182275" name="Rectangle 3"/>
          <p:cNvSpPr>
            <a:spLocks noGrp="1" noChangeArrowheads="1"/>
          </p:cNvSpPr>
          <p:nvPr>
            <p:ph type="dt" sz="quarter" idx="1"/>
          </p:nvPr>
        </p:nvSpPr>
        <p:spPr bwMode="auto">
          <a:xfrm>
            <a:off x="4020727"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lgn="r">
              <a:defRPr sz="1200">
                <a:latin typeface="Arial" charset="0"/>
              </a:defRPr>
            </a:lvl1pPr>
          </a:lstStyle>
          <a:p>
            <a:endParaRPr lang="en-US"/>
          </a:p>
        </p:txBody>
      </p:sp>
      <p:sp>
        <p:nvSpPr>
          <p:cNvPr id="182276" name="Rectangle 4"/>
          <p:cNvSpPr>
            <a:spLocks noGrp="1" noChangeArrowheads="1"/>
          </p:cNvSpPr>
          <p:nvPr>
            <p:ph type="ftr" sz="quarter" idx="2"/>
          </p:nvPr>
        </p:nvSpPr>
        <p:spPr bwMode="auto">
          <a:xfrm>
            <a:off x="2"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defRPr sz="1200">
                <a:latin typeface="Arial" charset="0"/>
              </a:defRPr>
            </a:lvl1pPr>
          </a:lstStyle>
          <a:p>
            <a:endParaRPr lang="en-US"/>
          </a:p>
        </p:txBody>
      </p:sp>
      <p:sp>
        <p:nvSpPr>
          <p:cNvPr id="182277" name="Rectangle 5"/>
          <p:cNvSpPr>
            <a:spLocks noGrp="1" noChangeArrowheads="1"/>
          </p:cNvSpPr>
          <p:nvPr>
            <p:ph type="sldNum" sz="quarter" idx="3"/>
          </p:nvPr>
        </p:nvSpPr>
        <p:spPr bwMode="auto">
          <a:xfrm>
            <a:off x="4020727"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lgn="r">
              <a:defRPr sz="1200">
                <a:latin typeface="Arial" charset="0"/>
              </a:defRPr>
            </a:lvl1pPr>
          </a:lstStyle>
          <a:p>
            <a:fld id="{64D8950D-FA54-4B60-A177-B9B35B7176C4}" type="slidenum">
              <a:rPr lang="en-US"/>
              <a:pPr/>
              <a:t>‹#›</a:t>
            </a:fld>
            <a:endParaRPr lang="en-US"/>
          </a:p>
        </p:txBody>
      </p:sp>
    </p:spTree>
    <p:extLst>
      <p:ext uri="{BB962C8B-B14F-4D97-AF65-F5344CB8AC3E}">
        <p14:creationId xmlns:p14="http://schemas.microsoft.com/office/powerpoint/2010/main" val="42330357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2"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defRPr sz="1200">
                <a:latin typeface="Arial" charset="0"/>
              </a:defRPr>
            </a:lvl1pPr>
          </a:lstStyle>
          <a:p>
            <a:endParaRPr lang="en-US"/>
          </a:p>
        </p:txBody>
      </p:sp>
      <p:sp>
        <p:nvSpPr>
          <p:cNvPr id="14339" name="Rectangle 3"/>
          <p:cNvSpPr>
            <a:spLocks noGrp="1" noChangeArrowheads="1"/>
          </p:cNvSpPr>
          <p:nvPr>
            <p:ph type="dt" idx="1"/>
          </p:nvPr>
        </p:nvSpPr>
        <p:spPr bwMode="auto">
          <a:xfrm>
            <a:off x="4020727" y="1"/>
            <a:ext cx="3076917" cy="51205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lvl1pPr algn="r">
              <a:defRPr sz="1200">
                <a:latin typeface="Arial" charset="0"/>
              </a:defRPr>
            </a:lvl1pPr>
          </a:lstStyle>
          <a:p>
            <a:endParaRPr lang="en-US"/>
          </a:p>
        </p:txBody>
      </p:sp>
      <p:sp>
        <p:nvSpPr>
          <p:cNvPr id="14340" name="Rectangle 4"/>
          <p:cNvSpPr>
            <a:spLocks noGrp="1" noRot="1" noChangeAspect="1" noChangeArrowheads="1" noTextEdit="1"/>
          </p:cNvSpPr>
          <p:nvPr>
            <p:ph type="sldImg" idx="2"/>
          </p:nvPr>
        </p:nvSpPr>
        <p:spPr bwMode="auto">
          <a:xfrm>
            <a:off x="989013" y="765175"/>
            <a:ext cx="5121275" cy="3840163"/>
          </a:xfrm>
          <a:prstGeom prst="rect">
            <a:avLst/>
          </a:prstGeom>
          <a:noFill/>
          <a:ln w="9525">
            <a:solidFill>
              <a:srgbClr val="000000"/>
            </a:solidFill>
            <a:miter lim="800000"/>
            <a:headEnd/>
            <a:tailEnd/>
          </a:ln>
          <a:effectLst/>
        </p:spPr>
      </p:sp>
      <p:sp>
        <p:nvSpPr>
          <p:cNvPr id="14341" name="Rectangle 5"/>
          <p:cNvSpPr>
            <a:spLocks noGrp="1" noChangeArrowheads="1"/>
          </p:cNvSpPr>
          <p:nvPr>
            <p:ph type="body" sz="quarter" idx="3"/>
          </p:nvPr>
        </p:nvSpPr>
        <p:spPr bwMode="auto">
          <a:xfrm>
            <a:off x="709931" y="4862101"/>
            <a:ext cx="5679440" cy="4605249"/>
          </a:xfrm>
          <a:prstGeom prst="rect">
            <a:avLst/>
          </a:prstGeom>
          <a:noFill/>
          <a:ln w="9525">
            <a:noFill/>
            <a:miter lim="800000"/>
            <a:headEnd/>
            <a:tailEnd/>
          </a:ln>
          <a:effectLst/>
        </p:spPr>
        <p:txBody>
          <a:bodyPr vert="horz" wrap="square" lIns="94719" tIns="47361" rIns="94719" bIns="4736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342" name="Rectangle 6"/>
          <p:cNvSpPr>
            <a:spLocks noGrp="1" noChangeArrowheads="1"/>
          </p:cNvSpPr>
          <p:nvPr>
            <p:ph type="ftr" sz="quarter" idx="4"/>
          </p:nvPr>
        </p:nvSpPr>
        <p:spPr bwMode="auto">
          <a:xfrm>
            <a:off x="2"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defRPr sz="1200">
                <a:latin typeface="Arial" charset="0"/>
              </a:defRPr>
            </a:lvl1pPr>
          </a:lstStyle>
          <a:p>
            <a:endParaRPr lang="en-US"/>
          </a:p>
        </p:txBody>
      </p:sp>
      <p:sp>
        <p:nvSpPr>
          <p:cNvPr id="14343" name="Rectangle 7"/>
          <p:cNvSpPr>
            <a:spLocks noGrp="1" noChangeArrowheads="1"/>
          </p:cNvSpPr>
          <p:nvPr>
            <p:ph type="sldNum" sz="quarter" idx="5"/>
          </p:nvPr>
        </p:nvSpPr>
        <p:spPr bwMode="auto">
          <a:xfrm>
            <a:off x="4020727" y="9720920"/>
            <a:ext cx="3076917" cy="512059"/>
          </a:xfrm>
          <a:prstGeom prst="rect">
            <a:avLst/>
          </a:prstGeom>
          <a:noFill/>
          <a:ln w="9525">
            <a:noFill/>
            <a:miter lim="800000"/>
            <a:headEnd/>
            <a:tailEnd/>
          </a:ln>
          <a:effectLst/>
        </p:spPr>
        <p:txBody>
          <a:bodyPr vert="horz" wrap="square" lIns="94719" tIns="47361" rIns="94719" bIns="47361" numCol="1" anchor="b" anchorCtr="0" compatLnSpc="1">
            <a:prstTxWarp prst="textNoShape">
              <a:avLst/>
            </a:prstTxWarp>
          </a:bodyPr>
          <a:lstStyle>
            <a:lvl1pPr algn="r">
              <a:defRPr sz="1200">
                <a:latin typeface="Arial" charset="0"/>
              </a:defRPr>
            </a:lvl1pPr>
          </a:lstStyle>
          <a:p>
            <a:fld id="{AA2B018A-536A-4E95-B27E-3171BA8DAA5E}" type="slidenum">
              <a:rPr lang="en-US"/>
              <a:pPr/>
              <a:t>‹#›</a:t>
            </a:fld>
            <a:endParaRPr lang="en-US"/>
          </a:p>
        </p:txBody>
      </p:sp>
    </p:spTree>
    <p:extLst>
      <p:ext uri="{BB962C8B-B14F-4D97-AF65-F5344CB8AC3E}">
        <p14:creationId xmlns:p14="http://schemas.microsoft.com/office/powerpoint/2010/main" val="27262228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Arial" charset="0"/>
      </a:defRPr>
    </a:lvl1pPr>
    <a:lvl2pPr marL="457200" algn="l" rtl="0" fontAlgn="base">
      <a:spcBef>
        <a:spcPct val="30000"/>
      </a:spcBef>
      <a:spcAft>
        <a:spcPct val="0"/>
      </a:spcAft>
      <a:defRPr sz="1200" kern="1200">
        <a:solidFill>
          <a:schemeClr val="tx1"/>
        </a:solidFill>
        <a:latin typeface="Arial" charset="0"/>
        <a:ea typeface="+mn-ea"/>
        <a:cs typeface="Arial" charset="0"/>
      </a:defRPr>
    </a:lvl2pPr>
    <a:lvl3pPr marL="914400" algn="l" rtl="0" fontAlgn="base">
      <a:spcBef>
        <a:spcPct val="30000"/>
      </a:spcBef>
      <a:spcAft>
        <a:spcPct val="0"/>
      </a:spcAft>
      <a:defRPr sz="1200" kern="1200">
        <a:solidFill>
          <a:schemeClr val="tx1"/>
        </a:solidFill>
        <a:latin typeface="Arial" charset="0"/>
        <a:ea typeface="+mn-ea"/>
        <a:cs typeface="Arial" charset="0"/>
      </a:defRPr>
    </a:lvl3pPr>
    <a:lvl4pPr marL="1371600" algn="l" rtl="0" fontAlgn="base">
      <a:spcBef>
        <a:spcPct val="30000"/>
      </a:spcBef>
      <a:spcAft>
        <a:spcPct val="0"/>
      </a:spcAft>
      <a:defRPr sz="1200" kern="1200">
        <a:solidFill>
          <a:schemeClr val="tx1"/>
        </a:solidFill>
        <a:latin typeface="Arial" charset="0"/>
        <a:ea typeface="+mn-ea"/>
        <a:cs typeface="Arial" charset="0"/>
      </a:defRPr>
    </a:lvl4pPr>
    <a:lvl5pPr marL="1828800" algn="l" rtl="0" fontAlgn="base">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www.cs.bu.edu/fac/gkollios/ada05/LectNotes/lect20-05.ppt"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7199"/>
            <a:r>
              <a:rPr lang="en-US" dirty="0"/>
              <a:t>Add Ron Fagin’s top-k stuff?</a:t>
            </a:r>
          </a:p>
          <a:p>
            <a:pPr defTabSz="947199"/>
            <a:endParaRPr lang="en-US" dirty="0"/>
          </a:p>
          <a:p>
            <a:pPr defTabSz="947199"/>
            <a:r>
              <a:rPr lang="en-US" dirty="0"/>
              <a:t>In previous lectures we discussed the techniques how a database system executes queries (initially how data is stored then how the query is translated into a physical execution plan and last week we discussed how a query is optimized </a:t>
            </a:r>
          </a:p>
          <a:p>
            <a:pPr defTabSz="947199"/>
            <a:r>
              <a:rPr lang="en-US" dirty="0"/>
              <a:t>so that the systems chooses the best plan.</a:t>
            </a:r>
          </a:p>
          <a:p>
            <a:pPr defTabSz="947199"/>
            <a:endParaRPr lang="en-US" dirty="0"/>
          </a:p>
          <a:p>
            <a:pPr defTabSz="947199"/>
            <a:r>
              <a:rPr lang="en-US" dirty="0"/>
              <a:t>This week however we will discuss something that depending on your career choices, some of you may actually use in your everyday lives.</a:t>
            </a:r>
          </a:p>
          <a:p>
            <a:pPr defTabSz="947199"/>
            <a:r>
              <a:rPr lang="en-US" dirty="0"/>
              <a:t>And that is how database systems act as the data warehouses and as the back-end for decision support systems.</a:t>
            </a:r>
          </a:p>
        </p:txBody>
      </p:sp>
      <p:sp>
        <p:nvSpPr>
          <p:cNvPr id="4" name="Slide Number Placeholder 3"/>
          <p:cNvSpPr>
            <a:spLocks noGrp="1"/>
          </p:cNvSpPr>
          <p:nvPr>
            <p:ph type="sldNum" sz="quarter" idx="10"/>
          </p:nvPr>
        </p:nvSpPr>
        <p:spPr/>
        <p:txBody>
          <a:bodyPr/>
          <a:lstStyle/>
          <a:p>
            <a:fld id="{AA2B018A-536A-4E95-B27E-3171BA8DAA5E}" type="slidenum">
              <a:rPr lang="en-US" smtClean="0"/>
              <a:pPr/>
              <a:t>1</a:t>
            </a:fld>
            <a:endParaRPr lang="en-US" dirty="0"/>
          </a:p>
        </p:txBody>
      </p:sp>
    </p:spTree>
    <p:extLst>
      <p:ext uri="{BB962C8B-B14F-4D97-AF65-F5344CB8AC3E}">
        <p14:creationId xmlns:p14="http://schemas.microsoft.com/office/powerpoint/2010/main" val="35569285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a:t>
            </a:r>
            <a:r>
              <a:rPr lang="en-US" baseline="0" dirty="0"/>
              <a:t> be stored as relations, e.g., in a relational database.  </a:t>
            </a:r>
            <a:r>
              <a:rPr lang="en-US" baseline="0" dirty="0">
                <a:sym typeface="Wingdings"/>
              </a:rPr>
              <a:t> we can reuse a lot of technological advances!</a:t>
            </a:r>
          </a:p>
          <a:p>
            <a:r>
              <a:rPr lang="en-US" baseline="0" dirty="0">
                <a:sym typeface="Wingdings"/>
              </a:rPr>
              <a:t>Typically we follow star schema. </a:t>
            </a:r>
          </a:p>
          <a:p>
            <a:r>
              <a:rPr lang="en-US" baseline="0" dirty="0">
                <a:sym typeface="Wingdings"/>
              </a:rPr>
              <a:t>Fact table, that stores the actions, measurements, facts. In previous example, fact table stored the sales. </a:t>
            </a:r>
          </a:p>
          <a:p>
            <a:r>
              <a:rPr lang="en-US" baseline="0" dirty="0">
                <a:sym typeface="Wingdings"/>
              </a:rPr>
              <a:t>Dimension tables store additional details about the information summarized in the fact table. </a:t>
            </a:r>
          </a:p>
          <a:p>
            <a:endParaRPr lang="en-US" dirty="0"/>
          </a:p>
          <a:p>
            <a:r>
              <a:rPr lang="en-US" dirty="0"/>
              <a:t>Fact</a:t>
            </a:r>
            <a:r>
              <a:rPr lang="en-US" baseline="0" dirty="0"/>
              <a:t> table is the most interesting one. Typically huge and dynamic. This is what we want to compute aggregates on. Dimension tables can also be large, but typically much smaller. Also mostly static. Example: how frequently will we be adding a location, i.e., opening a new store? How frequently we will need to add a record in sales.</a:t>
            </a:r>
          </a:p>
          <a:p>
            <a:endParaRPr lang="en-US" baseline="0" dirty="0"/>
          </a:p>
          <a:p>
            <a:r>
              <a:rPr lang="en-US" baseline="0" dirty="0"/>
              <a:t>When we use relational databases as the backbone, we call it ROLAP.</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11</a:t>
            </a:fld>
            <a:endParaRPr lang="en-US"/>
          </a:p>
        </p:txBody>
      </p:sp>
    </p:spTree>
    <p:extLst>
      <p:ext uri="{BB962C8B-B14F-4D97-AF65-F5344CB8AC3E}">
        <p14:creationId xmlns:p14="http://schemas.microsoft.com/office/powerpoint/2010/main" val="1268118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Fact table stores the data</a:t>
            </a:r>
            <a:r>
              <a:rPr lang="en-US" baseline="0" dirty="0"/>
              <a:t> that we are interested in analyzing, in extracting insights from</a:t>
            </a:r>
            <a:r>
              <a:rPr lang="en-US" dirty="0"/>
              <a:t>. Following </a:t>
            </a:r>
            <a:r>
              <a:rPr lang="en-US" baseline="0" dirty="0"/>
              <a:t>2</a:t>
            </a:r>
            <a:r>
              <a:rPr lang="en-US" baseline="30000" dirty="0"/>
              <a:t>nd</a:t>
            </a:r>
            <a:r>
              <a:rPr lang="en-US" baseline="0" dirty="0"/>
              <a:t> normal form in database normalization: further data related to each record goes into other tables, called dimension tables. </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12</a:t>
            </a:fld>
            <a:endParaRPr lang="en-US"/>
          </a:p>
        </p:txBody>
      </p:sp>
    </p:spTree>
    <p:extLst>
      <p:ext uri="{BB962C8B-B14F-4D97-AF65-F5344CB8AC3E}">
        <p14:creationId xmlns:p14="http://schemas.microsoft.com/office/powerpoint/2010/main" val="1066926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matter of fact,</a:t>
            </a:r>
            <a:r>
              <a:rPr lang="en-US" baseline="0" dirty="0"/>
              <a:t> </a:t>
            </a:r>
            <a:r>
              <a:rPr lang="en-US" dirty="0"/>
              <a:t>the dimension</a:t>
            </a:r>
            <a:r>
              <a:rPr lang="en-US" baseline="0" dirty="0"/>
              <a:t> tables are typically introducing hierarchies. Take the example we had at the previous slide. </a:t>
            </a:r>
          </a:p>
          <a:p>
            <a:endParaRPr lang="en-US" baseline="0" dirty="0"/>
          </a:p>
          <a:p>
            <a:r>
              <a:rPr lang="en-US" baseline="0" dirty="0"/>
              <a:t>For example, we may be interested in grouping by product categories, or in grouping per name. Both are valid groupings.</a:t>
            </a:r>
          </a:p>
          <a:p>
            <a:r>
              <a:rPr lang="en-US" baseline="0" dirty="0"/>
              <a:t>Similar examples with time and location dimension tables</a:t>
            </a:r>
          </a:p>
          <a:p>
            <a:endParaRPr lang="en-US" baseline="0" dirty="0"/>
          </a:p>
          <a:p>
            <a:endParaRPr lang="en-US" baseline="0" dirty="0"/>
          </a:p>
          <a:p>
            <a:r>
              <a:rPr lang="en-US" b="1" baseline="0" dirty="0"/>
              <a:t>Hierarchy doesn’t always have a total order!!!</a:t>
            </a:r>
            <a:endParaRPr lang="en-US" b="1"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13</a:t>
            </a:fld>
            <a:endParaRPr lang="en-US"/>
          </a:p>
        </p:txBody>
      </p:sp>
    </p:spTree>
    <p:extLst>
      <p:ext uri="{BB962C8B-B14F-4D97-AF65-F5344CB8AC3E}">
        <p14:creationId xmlns:p14="http://schemas.microsoft.com/office/powerpoint/2010/main" val="534390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data warehouse designer and come up with something other than a snowflake schema, you should probably rethink your design.</a:t>
            </a:r>
          </a:p>
        </p:txBody>
      </p:sp>
      <p:sp>
        <p:nvSpPr>
          <p:cNvPr id="4" name="Slide Number Placeholder 3"/>
          <p:cNvSpPr>
            <a:spLocks noGrp="1"/>
          </p:cNvSpPr>
          <p:nvPr>
            <p:ph type="sldNum" sz="quarter" idx="10"/>
          </p:nvPr>
        </p:nvSpPr>
        <p:spPr/>
        <p:txBody>
          <a:bodyPr/>
          <a:lstStyle/>
          <a:p>
            <a:fld id="{AA2B018A-536A-4E95-B27E-3171BA8DAA5E}" type="slidenum">
              <a:rPr lang="en-US" smtClean="0"/>
              <a:pPr/>
              <a:t>14</a:t>
            </a:fld>
            <a:endParaRPr lang="en-US"/>
          </a:p>
        </p:txBody>
      </p:sp>
    </p:spTree>
    <p:extLst>
      <p:ext uri="{BB962C8B-B14F-4D97-AF65-F5344CB8AC3E}">
        <p14:creationId xmlns:p14="http://schemas.microsoft.com/office/powerpoint/2010/main" val="3248498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data warehouse designer and come up with something other than a snowflake schema, you should probably rethink your design.</a:t>
            </a:r>
          </a:p>
        </p:txBody>
      </p:sp>
      <p:sp>
        <p:nvSpPr>
          <p:cNvPr id="4" name="Slide Number Placeholder 3"/>
          <p:cNvSpPr>
            <a:spLocks noGrp="1"/>
          </p:cNvSpPr>
          <p:nvPr>
            <p:ph type="sldNum" sz="quarter" idx="10"/>
          </p:nvPr>
        </p:nvSpPr>
        <p:spPr/>
        <p:txBody>
          <a:bodyPr/>
          <a:lstStyle/>
          <a:p>
            <a:fld id="{AA2B018A-536A-4E95-B27E-3171BA8DAA5E}" type="slidenum">
              <a:rPr lang="en-US" smtClean="0"/>
              <a:pPr/>
              <a:t>15</a:t>
            </a:fld>
            <a:endParaRPr lang="en-US"/>
          </a:p>
        </p:txBody>
      </p:sp>
    </p:spTree>
    <p:extLst>
      <p:ext uri="{BB962C8B-B14F-4D97-AF65-F5344CB8AC3E}">
        <p14:creationId xmlns:p14="http://schemas.microsoft.com/office/powerpoint/2010/main" val="38133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a:t>
            </a:r>
            <a:r>
              <a:rPr lang="en-US" baseline="0" dirty="0"/>
              <a:t> kind of queries do we want to run over this data?</a:t>
            </a:r>
          </a:p>
          <a:p>
            <a:r>
              <a:rPr lang="en-US" dirty="0"/>
              <a:t>OLAP</a:t>
            </a:r>
            <a:r>
              <a:rPr lang="en-US" baseline="0" dirty="0"/>
              <a:t> queries (Online analytical Processing): </a:t>
            </a:r>
          </a:p>
          <a:p>
            <a:r>
              <a:rPr lang="en-US" baseline="0" dirty="0"/>
              <a:t>Borrow ideas from spreadsheets, and introduce these ideas in a scalable environment. Can be thought of as spreadsheet functionality (aggregates) expressed with SQL over relational databases. </a:t>
            </a:r>
          </a:p>
          <a:p>
            <a:endParaRPr lang="en-US" baseline="0" dirty="0"/>
          </a:p>
          <a:p>
            <a:r>
              <a:rPr lang="en-US" baseline="0" dirty="0"/>
              <a:t>(That’s why original papers in the area explained what language primitives SQL needs to support, for example, cross-tabulation)</a:t>
            </a:r>
          </a:p>
          <a:p>
            <a:endParaRPr lang="en-US" baseline="0"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16</a:t>
            </a:fld>
            <a:endParaRPr lang="en-US"/>
          </a:p>
        </p:txBody>
      </p:sp>
    </p:spTree>
    <p:extLst>
      <p:ext uri="{BB962C8B-B14F-4D97-AF65-F5344CB8AC3E}">
        <p14:creationId xmlns:p14="http://schemas.microsoft.com/office/powerpoint/2010/main" val="636271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operation </a:t>
            </a:r>
            <a:r>
              <a:rPr lang="mr-IN" dirty="0"/>
              <a:t>–</a:t>
            </a:r>
            <a:r>
              <a:rPr lang="en-US" dirty="0"/>
              <a:t> aggregates and group </a:t>
            </a:r>
            <a:r>
              <a:rPr lang="en-US" dirty="0" err="1"/>
              <a:t>bys</a:t>
            </a:r>
            <a:endParaRPr lang="en-US" dirty="0"/>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17</a:t>
            </a:fld>
            <a:endParaRPr lang="en-US"/>
          </a:p>
        </p:txBody>
      </p:sp>
    </p:spTree>
    <p:extLst>
      <p:ext uri="{BB962C8B-B14F-4D97-AF65-F5344CB8AC3E}">
        <p14:creationId xmlns:p14="http://schemas.microsoft.com/office/powerpoint/2010/main" val="378355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1652857-5A24-49D2-82D0-DF5F0C59A9A6}" type="slidenum">
              <a:rPr lang="en-US" altLang="en-US"/>
              <a:pPr/>
              <a:t>18</a:t>
            </a:fld>
            <a:endParaRPr lang="en-US" altLang="en-US"/>
          </a:p>
        </p:txBody>
      </p:sp>
      <p:sp>
        <p:nvSpPr>
          <p:cNvPr id="39937" name="Rectangle 1"/>
          <p:cNvSpPr txBox="1">
            <a:spLocks noGrp="1" noRot="1" noChangeAspect="1" noChangeArrowheads="1"/>
          </p:cNvSpPr>
          <p:nvPr>
            <p:ph type="sldImg"/>
          </p:nvPr>
        </p:nvSpPr>
        <p:spPr bwMode="auto">
          <a:xfrm>
            <a:off x="1182688" y="695325"/>
            <a:ext cx="4633912" cy="3475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8" name="Rectangle 2"/>
          <p:cNvSpPr txBox="1">
            <a:spLocks noGrp="1" noChangeArrowheads="1"/>
          </p:cNvSpPr>
          <p:nvPr>
            <p:ph type="body" idx="1"/>
          </p:nvPr>
        </p:nvSpPr>
        <p:spPr bwMode="auto">
          <a:xfrm>
            <a:off x="933450" y="4402138"/>
            <a:ext cx="5130800" cy="4173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4055667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OLAP extends SQL such that USER can express his information </a:t>
            </a:r>
            <a:r>
              <a:rPr lang="en-US" baseline="0" dirty="0"/>
              <a:t>needs easily, and the query engine can also further optimize</a:t>
            </a:r>
            <a:r>
              <a:rPr lang="en-US" dirty="0"/>
              <a:t>.</a:t>
            </a:r>
            <a:endParaRPr lang="en-US" baseline="0" dirty="0"/>
          </a:p>
          <a:p>
            <a:endParaRPr lang="en-US" dirty="0"/>
          </a:p>
          <a:p>
            <a:r>
              <a:rPr lang="en-US" dirty="0"/>
              <a:t>ROLL-UP command instructs the query engine to compute aggregate results based on a SET of dimensions, but also</a:t>
            </a:r>
            <a:r>
              <a:rPr lang="en-US" baseline="0" dirty="0"/>
              <a:t> on subsets of these dimensions, on a particular order!</a:t>
            </a:r>
            <a:endParaRPr lang="en-US" dirty="0"/>
          </a:p>
          <a:p>
            <a:r>
              <a:rPr lang="en-US" baseline="0" dirty="0"/>
              <a:t>We are not only interested for the fully-grouped pairs per </a:t>
            </a:r>
            <a:r>
              <a:rPr lang="en-US" baseline="0" dirty="0" err="1"/>
              <a:t>state+city</a:t>
            </a:r>
            <a:r>
              <a:rPr lang="en-US" baseline="0" dirty="0"/>
              <a:t>, but also on the group-by per state, and eventually, without group-by, i.e., with only the SUM</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19</a:t>
            </a:fld>
            <a:endParaRPr lang="en-US"/>
          </a:p>
        </p:txBody>
      </p:sp>
    </p:spTree>
    <p:extLst>
      <p:ext uri="{BB962C8B-B14F-4D97-AF65-F5344CB8AC3E}">
        <p14:creationId xmlns:p14="http://schemas.microsoft.com/office/powerpoint/2010/main" val="363874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Drill down is inverse of roll-up. Rollup</a:t>
            </a:r>
            <a:r>
              <a:rPr lang="en-US" baseline="0" dirty="0"/>
              <a:t> goes from more detailed group-</a:t>
            </a:r>
            <a:r>
              <a:rPr lang="en-US" baseline="0" dirty="0" err="1"/>
              <a:t>bys</a:t>
            </a:r>
            <a:r>
              <a:rPr lang="en-US" baseline="0" dirty="0"/>
              <a:t> to less-detailed group-</a:t>
            </a:r>
            <a:r>
              <a:rPr lang="en-US" baseline="0" dirty="0" err="1"/>
              <a:t>bys</a:t>
            </a:r>
            <a:r>
              <a:rPr lang="en-US" baseline="0" dirty="0"/>
              <a:t>, drill-down, goes from less-detailed to more-detailed! </a:t>
            </a:r>
          </a:p>
          <a:p>
            <a:endParaRPr lang="en-US" dirty="0"/>
          </a:p>
          <a:p>
            <a:r>
              <a:rPr lang="en-US" dirty="0"/>
              <a:t>Pivoting:</a:t>
            </a:r>
            <a:r>
              <a:rPr lang="en-US" baseline="0" dirty="0"/>
              <a:t> enable user to choose the selected dimensions for the aggregation. Say, I want to find out which are the most profitable stores, throughout the year. I am not interested on the products per se. I only want to see sales per store, aggregated per time of the year!</a:t>
            </a:r>
          </a:p>
          <a:p>
            <a:pPr marL="0" marR="0" indent="0" algn="l" defTabSz="914400" rtl="0" eaLnBrk="1" fontAlgn="base" latinLnBrk="0" hangingPunct="1">
              <a:lnSpc>
                <a:spcPct val="100000"/>
              </a:lnSpc>
              <a:spcBef>
                <a:spcPct val="30000"/>
              </a:spcBef>
              <a:spcAft>
                <a:spcPct val="0"/>
              </a:spcAft>
              <a:buClrTx/>
              <a:buSzTx/>
              <a:buFontTx/>
              <a:buNone/>
              <a:tabLst/>
              <a:defRPr/>
            </a:pPr>
            <a:r>
              <a:rPr lang="en-US" b="1" dirty="0"/>
              <a:t>Cross-tabulation</a:t>
            </a:r>
            <a:r>
              <a:rPr lang="en-US" b="1" baseline="0" dirty="0"/>
              <a:t> is similar to a spreadsheet, with sums.</a:t>
            </a:r>
            <a:endParaRPr lang="en-US" b="1" dirty="0"/>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20</a:t>
            </a:fld>
            <a:endParaRPr lang="en-US"/>
          </a:p>
        </p:txBody>
      </p:sp>
    </p:spTree>
    <p:extLst>
      <p:ext uri="{BB962C8B-B14F-4D97-AF65-F5344CB8AC3E}">
        <p14:creationId xmlns:p14="http://schemas.microsoft.com/office/powerpoint/2010/main" val="1254035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Initially we will discuss what is a data warehouse we will discuss what are data analytics and subsequently we will finish this lecture by presenting specialized queries and techniques which enable support for data analytics.</a:t>
            </a:r>
            <a:endParaRPr lang="LID4096" dirty="0"/>
          </a:p>
        </p:txBody>
      </p:sp>
      <p:sp>
        <p:nvSpPr>
          <p:cNvPr id="4" name="Slide Number Placeholder 3"/>
          <p:cNvSpPr>
            <a:spLocks noGrp="1"/>
          </p:cNvSpPr>
          <p:nvPr>
            <p:ph type="sldNum" sz="quarter" idx="5"/>
          </p:nvPr>
        </p:nvSpPr>
        <p:spPr/>
        <p:txBody>
          <a:bodyPr/>
          <a:lstStyle/>
          <a:p>
            <a:fld id="{AA2B018A-536A-4E95-B27E-3171BA8DAA5E}" type="slidenum">
              <a:rPr lang="en-US" smtClean="0"/>
              <a:pPr/>
              <a:t>2</a:t>
            </a:fld>
            <a:endParaRPr lang="en-US"/>
          </a:p>
        </p:txBody>
      </p:sp>
    </p:spTree>
    <p:extLst>
      <p:ext uri="{BB962C8B-B14F-4D97-AF65-F5344CB8AC3E}">
        <p14:creationId xmlns:p14="http://schemas.microsoft.com/office/powerpoint/2010/main" val="2964573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US" baseline="0" dirty="0"/>
              <a:t>esults boil down to many group-by queries. They can be computed using SQL queries, BUT POSSIBLY </a:t>
            </a:r>
            <a:r>
              <a:rPr lang="en-US" b="1" baseline="0" dirty="0"/>
              <a:t>TOO MANY</a:t>
            </a:r>
            <a:r>
              <a:rPr lang="en-US" baseline="0" dirty="0"/>
              <a:t>. </a:t>
            </a:r>
          </a:p>
          <a:p>
            <a:r>
              <a:rPr lang="en-US" baseline="0" dirty="0"/>
              <a:t>These are simple aggregates. The OLAP dialect releases the user to manually run all these queries.</a:t>
            </a:r>
          </a:p>
          <a:p>
            <a:r>
              <a:rPr lang="en-US" baseline="0" dirty="0"/>
              <a:t>Example with pivoting/cross-tabulation</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21</a:t>
            </a:fld>
            <a:endParaRPr lang="en-US"/>
          </a:p>
        </p:txBody>
      </p:sp>
    </p:spTree>
    <p:extLst>
      <p:ext uri="{BB962C8B-B14F-4D97-AF65-F5344CB8AC3E}">
        <p14:creationId xmlns:p14="http://schemas.microsoft.com/office/powerpoint/2010/main" val="1011956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Slicing:</a:t>
            </a:r>
            <a:r>
              <a:rPr lang="en-US" baseline="0" dirty="0"/>
              <a:t> Set values on a couple of dimensions. </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Dicing: when we </a:t>
            </a:r>
            <a:r>
              <a:rPr lang="en-US" baseline="0"/>
              <a:t>set value ranges </a:t>
            </a:r>
            <a:r>
              <a:rPr lang="en-US" baseline="0" dirty="0"/>
              <a:t>on many dimensions, we essentially create dices (rectangles).</a:t>
            </a:r>
          </a:p>
          <a:p>
            <a:endParaRPr lang="en-US" baseline="0" dirty="0"/>
          </a:p>
          <a:p>
            <a:r>
              <a:rPr lang="en-US" dirty="0"/>
              <a:t>Figures taken from: </a:t>
            </a:r>
          </a:p>
          <a:p>
            <a:r>
              <a:rPr lang="en-US" dirty="0">
                <a:hlinkClick r:id="rId3"/>
              </a:rPr>
              <a:t>http://www.cs.bu.edu/fac/gkollios/ada05/LectNotes/lect20-05.ppt</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22</a:t>
            </a:fld>
            <a:endParaRPr lang="en-US"/>
          </a:p>
        </p:txBody>
      </p:sp>
    </p:spTree>
    <p:extLst>
      <p:ext uri="{BB962C8B-B14F-4D97-AF65-F5344CB8AC3E}">
        <p14:creationId xmlns:p14="http://schemas.microsoft.com/office/powerpoint/2010/main" val="770977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 many possible GROUP BY</a:t>
            </a:r>
            <a:r>
              <a:rPr lang="en-US" baseline="0" dirty="0"/>
              <a:t> dimensions</a:t>
            </a:r>
            <a:r>
              <a:rPr lang="en-US" dirty="0"/>
              <a:t>!</a:t>
            </a:r>
          </a:p>
          <a:p>
            <a:r>
              <a:rPr lang="en-US" dirty="0"/>
              <a:t>The cube operator: computes and displays</a:t>
            </a:r>
            <a:r>
              <a:rPr lang="en-US" baseline="0" dirty="0"/>
              <a:t> all </a:t>
            </a:r>
            <a:r>
              <a:rPr lang="en-US" dirty="0"/>
              <a:t>these aggregates. Supported</a:t>
            </a:r>
            <a:r>
              <a:rPr lang="en-US" baseline="0" dirty="0"/>
              <a:t> by oracle and many others.</a:t>
            </a:r>
          </a:p>
          <a:p>
            <a:r>
              <a:rPr lang="en-US" dirty="0"/>
              <a:t>Example: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sz="1200" dirty="0">
                <a:latin typeface="Courier New" charset="0"/>
                <a:ea typeface="Courier New" charset="0"/>
                <a:cs typeface="Courier New" charset="0"/>
                <a:sym typeface="Wingdings"/>
              </a:rPr>
              <a:t>	GROUP BY CUBE(</a:t>
            </a:r>
            <a:r>
              <a:rPr lang="en-US" sz="1200" dirty="0" err="1">
                <a:latin typeface="Courier New" charset="0"/>
                <a:ea typeface="Courier New" charset="0"/>
                <a:cs typeface="Courier New" charset="0"/>
                <a:sym typeface="Wingdings"/>
              </a:rPr>
              <a:t>prodid,locid,timeid</a:t>
            </a:r>
            <a:r>
              <a:rPr lang="en-US" sz="1200" dirty="0">
                <a:latin typeface="Courier New" charset="0"/>
                <a:ea typeface="Courier New" charset="0"/>
                <a:cs typeface="Courier New" charset="0"/>
                <a:sym typeface="Wingdings"/>
              </a:rPr>
              <a:t>)</a:t>
            </a:r>
          </a:p>
          <a:p>
            <a:r>
              <a:rPr lang="en-US" dirty="0">
                <a:sym typeface="Wingdings"/>
              </a:rPr>
              <a:t> will get results for the following queries:</a:t>
            </a: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a:rPr>
              <a:t>group by NONE</a:t>
            </a:r>
          </a:p>
          <a:p>
            <a:r>
              <a:rPr lang="en-US" dirty="0">
                <a:sym typeface="Wingdings"/>
              </a:rPr>
              <a:t>group by </a:t>
            </a:r>
            <a:r>
              <a:rPr lang="en-US" dirty="0" err="1">
                <a:sym typeface="Wingdings"/>
              </a:rPr>
              <a:t>prodid</a:t>
            </a:r>
            <a:endParaRPr lang="en-US" dirty="0">
              <a:sym typeface="Wingding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a:rPr>
              <a:t>group by </a:t>
            </a:r>
            <a:r>
              <a:rPr lang="en-US" dirty="0" err="1">
                <a:sym typeface="Wingdings"/>
              </a:rPr>
              <a:t>locid</a:t>
            </a:r>
            <a:endParaRPr lang="en-US" dirty="0">
              <a:sym typeface="Wingding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a:rPr>
              <a:t>group by </a:t>
            </a:r>
            <a:r>
              <a:rPr lang="en-US" dirty="0" err="1">
                <a:sym typeface="Wingdings"/>
              </a:rPr>
              <a:t>timeid</a:t>
            </a:r>
            <a:endParaRPr lang="en-US" dirty="0">
              <a:sym typeface="Wingding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a:rPr>
              <a:t>group by </a:t>
            </a:r>
            <a:r>
              <a:rPr lang="en-US" dirty="0" err="1">
                <a:sym typeface="Wingdings"/>
              </a:rPr>
              <a:t>prodid</a:t>
            </a:r>
            <a:r>
              <a:rPr lang="en-US" dirty="0">
                <a:sym typeface="Wingdings"/>
              </a:rPr>
              <a:t>, </a:t>
            </a:r>
            <a:r>
              <a:rPr lang="en-US" dirty="0" err="1">
                <a:sym typeface="Wingdings"/>
              </a:rPr>
              <a:t>locid</a:t>
            </a:r>
            <a:endParaRPr lang="en-US" dirty="0">
              <a:sym typeface="Wingding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a:rPr>
              <a:t>group by </a:t>
            </a:r>
            <a:r>
              <a:rPr lang="en-US" dirty="0" err="1">
                <a:sym typeface="Wingdings"/>
              </a:rPr>
              <a:t>prodid</a:t>
            </a:r>
            <a:r>
              <a:rPr lang="en-US" dirty="0">
                <a:sym typeface="Wingdings"/>
              </a:rPr>
              <a:t>, </a:t>
            </a:r>
            <a:r>
              <a:rPr lang="en-US" dirty="0" err="1">
                <a:sym typeface="Wingdings"/>
              </a:rPr>
              <a:t>timeid</a:t>
            </a:r>
            <a:endParaRPr lang="en-US" dirty="0">
              <a:sym typeface="Wingding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a:rPr>
              <a:t>group by </a:t>
            </a:r>
            <a:r>
              <a:rPr lang="en-US" dirty="0" err="1">
                <a:sym typeface="Wingdings"/>
              </a:rPr>
              <a:t>prodid</a:t>
            </a:r>
            <a:r>
              <a:rPr lang="en-US" dirty="0">
                <a:sym typeface="Wingdings"/>
              </a:rPr>
              <a:t>, </a:t>
            </a:r>
            <a:r>
              <a:rPr lang="en-US" dirty="0" err="1">
                <a:sym typeface="Wingdings"/>
              </a:rPr>
              <a:t>locid</a:t>
            </a:r>
            <a:r>
              <a:rPr lang="en-US" dirty="0">
                <a:sym typeface="Wingdings"/>
              </a:rPr>
              <a:t>, </a:t>
            </a:r>
            <a:r>
              <a:rPr lang="en-US" dirty="0" err="1">
                <a:sym typeface="Wingdings"/>
              </a:rPr>
              <a:t>timeid</a:t>
            </a:r>
            <a:endParaRPr lang="en-US" dirty="0">
              <a:sym typeface="Wingdings"/>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sym typeface="Wingdings"/>
              </a:rPr>
              <a:t>group by </a:t>
            </a:r>
            <a:r>
              <a:rPr lang="en-US" dirty="0" err="1">
                <a:sym typeface="Wingdings"/>
              </a:rPr>
              <a:t>locid</a:t>
            </a:r>
            <a:r>
              <a:rPr lang="en-US" dirty="0">
                <a:sym typeface="Wingdings"/>
              </a:rPr>
              <a:t>, </a:t>
            </a:r>
            <a:r>
              <a:rPr lang="en-US" dirty="0" err="1">
                <a:sym typeface="Wingdings"/>
              </a:rPr>
              <a:t>timeid</a:t>
            </a:r>
            <a:endParaRPr lang="en-US" dirty="0">
              <a:sym typeface="Wingding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sym typeface="Wingdings"/>
            </a:endParaRPr>
          </a:p>
        </p:txBody>
      </p:sp>
      <p:sp>
        <p:nvSpPr>
          <p:cNvPr id="4" name="Slide Number Placeholder 3"/>
          <p:cNvSpPr>
            <a:spLocks noGrp="1"/>
          </p:cNvSpPr>
          <p:nvPr>
            <p:ph type="sldNum" sz="quarter" idx="10"/>
          </p:nvPr>
        </p:nvSpPr>
        <p:spPr/>
        <p:txBody>
          <a:bodyPr/>
          <a:lstStyle/>
          <a:p>
            <a:fld id="{AA2B018A-536A-4E95-B27E-3171BA8DAA5E}" type="slidenum">
              <a:rPr lang="en-US" smtClean="0"/>
              <a:pPr/>
              <a:t>23</a:t>
            </a:fld>
            <a:endParaRPr lang="en-US"/>
          </a:p>
        </p:txBody>
      </p:sp>
    </p:spTree>
    <p:extLst>
      <p:ext uri="{BB962C8B-B14F-4D97-AF65-F5344CB8AC3E}">
        <p14:creationId xmlns:p14="http://schemas.microsoft.com/office/powerpoint/2010/main" val="10235467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Cube operator is</a:t>
            </a:r>
            <a:r>
              <a:rPr lang="en-US" baseline="0" dirty="0"/>
              <a:t> equivalent to 8 group by queries! </a:t>
            </a:r>
          </a:p>
          <a:p>
            <a:endParaRPr lang="en-US" baseline="0" dirty="0"/>
          </a:p>
          <a:p>
            <a:r>
              <a:rPr lang="en-US" baseline="0" dirty="0"/>
              <a:t>But why cube? Why not just run 8 individual group by queries?</a:t>
            </a:r>
          </a:p>
          <a:p>
            <a:r>
              <a:rPr lang="en-US" b="1" baseline="0" dirty="0"/>
              <a:t>* Recognizing the commonalities between the queries enables more efficient, coordinated computation of the set of queries</a:t>
            </a:r>
            <a:endParaRPr lang="en-US" b="1"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24</a:t>
            </a:fld>
            <a:endParaRPr lang="en-US"/>
          </a:p>
        </p:txBody>
      </p:sp>
    </p:spTree>
    <p:extLst>
      <p:ext uri="{BB962C8B-B14F-4D97-AF65-F5344CB8AC3E}">
        <p14:creationId xmlns:p14="http://schemas.microsoft.com/office/powerpoint/2010/main" val="810053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CB976B-D4CB-46FA-97CF-F7BC7720CC2B}" type="slidenum">
              <a:rPr lang="en-US" altLang="en-US"/>
              <a:pPr/>
              <a:t>25</a:t>
            </a:fld>
            <a:endParaRPr lang="en-US" altLang="en-US"/>
          </a:p>
        </p:txBody>
      </p:sp>
      <p:sp>
        <p:nvSpPr>
          <p:cNvPr id="604162" name="Rectangle 2"/>
          <p:cNvSpPr>
            <a:spLocks noGrp="1" noRot="1" noChangeAspect="1" noChangeArrowheads="1" noTextEdit="1"/>
          </p:cNvSpPr>
          <p:nvPr>
            <p:ph type="sldImg"/>
          </p:nvPr>
        </p:nvSpPr>
        <p:spPr>
          <a:ln/>
        </p:spPr>
      </p:sp>
      <p:sp>
        <p:nvSpPr>
          <p:cNvPr id="604163"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224238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E7FB8470-CFF0-45B5-8C46-6C7734E5FE49}" type="slidenum">
              <a:rPr lang="en-US" altLang="en-US"/>
              <a:pPr/>
              <a:t>26</a:t>
            </a:fld>
            <a:endParaRPr lang="en-US" altLang="en-US"/>
          </a:p>
        </p:txBody>
      </p:sp>
      <p:sp>
        <p:nvSpPr>
          <p:cNvPr id="57345" name="Rectangle 1"/>
          <p:cNvSpPr txBox="1">
            <a:spLocks noGrp="1" noRot="1" noChangeAspect="1" noChangeArrowheads="1"/>
          </p:cNvSpPr>
          <p:nvPr>
            <p:ph type="sldImg"/>
          </p:nvPr>
        </p:nvSpPr>
        <p:spPr bwMode="auto">
          <a:xfrm>
            <a:off x="1182688" y="695325"/>
            <a:ext cx="4633912" cy="3475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p:cNvSpPr txBox="1">
            <a:spLocks noGrp="1" noChangeArrowheads="1"/>
          </p:cNvSpPr>
          <p:nvPr>
            <p:ph type="body" idx="1"/>
          </p:nvPr>
        </p:nvSpPr>
        <p:spPr bwMode="auto">
          <a:xfrm>
            <a:off x="933450" y="4402138"/>
            <a:ext cx="5130800" cy="4173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9805045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E7FB8470-CFF0-45B5-8C46-6C7734E5FE49}" type="slidenum">
              <a:rPr lang="en-US" altLang="en-US"/>
              <a:pPr/>
              <a:t>27</a:t>
            </a:fld>
            <a:endParaRPr lang="en-US" altLang="en-US"/>
          </a:p>
        </p:txBody>
      </p:sp>
      <p:sp>
        <p:nvSpPr>
          <p:cNvPr id="57345" name="Rectangle 1"/>
          <p:cNvSpPr txBox="1">
            <a:spLocks noGrp="1" noRot="1" noChangeAspect="1" noChangeArrowheads="1"/>
          </p:cNvSpPr>
          <p:nvPr>
            <p:ph type="sldImg"/>
          </p:nvPr>
        </p:nvSpPr>
        <p:spPr bwMode="auto">
          <a:xfrm>
            <a:off x="1182688" y="695325"/>
            <a:ext cx="4633912" cy="3475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7346" name="Rectangle 2"/>
          <p:cNvSpPr txBox="1">
            <a:spLocks noGrp="1" noChangeArrowheads="1"/>
          </p:cNvSpPr>
          <p:nvPr>
            <p:ph type="body" idx="1"/>
          </p:nvPr>
        </p:nvSpPr>
        <p:spPr bwMode="auto">
          <a:xfrm>
            <a:off x="933450" y="4402138"/>
            <a:ext cx="5130800" cy="4173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872917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Original cube work: Try</a:t>
            </a:r>
            <a:r>
              <a:rPr lang="en-US" baseline="0" dirty="0"/>
              <a:t> to minimize </a:t>
            </a:r>
            <a:r>
              <a:rPr lang="en-US" dirty="0"/>
              <a:t>“amount of storage necessary to compute the super-aggregate”</a:t>
            </a:r>
          </a:p>
          <a:p>
            <a:endParaRPr lang="en-US" dirty="0"/>
          </a:p>
          <a:p>
            <a:r>
              <a:rPr lang="en-US" dirty="0"/>
              <a:t>Modern day: Additional optimization goal -&gt; Find a parallelizable way to compute the</a:t>
            </a:r>
            <a:r>
              <a:rPr lang="en-US" baseline="0" dirty="0"/>
              <a:t> super-aggregate</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28</a:t>
            </a:fld>
            <a:endParaRPr lang="en-US"/>
          </a:p>
        </p:txBody>
      </p:sp>
    </p:spTree>
    <p:extLst>
      <p:ext uri="{BB962C8B-B14F-4D97-AF65-F5344CB8AC3E}">
        <p14:creationId xmlns:p14="http://schemas.microsoft.com/office/powerpoint/2010/main" val="3157504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to make these aggregation</a:t>
            </a:r>
            <a:r>
              <a:rPr lang="en-US" baseline="0" dirty="0"/>
              <a:t> </a:t>
            </a:r>
            <a:r>
              <a:rPr lang="en-US" dirty="0"/>
              <a:t>queries faster?</a:t>
            </a:r>
            <a:r>
              <a:rPr lang="en-US" baseline="0" dirty="0"/>
              <a:t> By using </a:t>
            </a:r>
            <a:r>
              <a:rPr lang="en-US" dirty="0"/>
              <a:t>Indexes!</a:t>
            </a:r>
            <a:r>
              <a:rPr lang="en-US" baseline="0" dirty="0"/>
              <a:t> </a:t>
            </a:r>
          </a:p>
          <a:p>
            <a:endParaRPr lang="en-US" baseline="0" dirty="0"/>
          </a:p>
          <a:p>
            <a:r>
              <a:rPr lang="en-US" baseline="0" dirty="0"/>
              <a:t>Remember </a:t>
            </a:r>
            <a:r>
              <a:rPr lang="en-US" b="1" baseline="0" dirty="0"/>
              <a:t>bitmap encoding </a:t>
            </a:r>
            <a:r>
              <a:rPr lang="en-US" baseline="0" dirty="0"/>
              <a:t>in column stores? Now we build an index, i.e., we extract an encoded column that can be loaded by itself. We can execute the counting directly on the encoded/compressed representations. E.g., I want to count the number of males, or I want to compute the number of males that highly ranked a particular product, I can do this on the encoded representation directly. </a:t>
            </a:r>
          </a:p>
          <a:p>
            <a:r>
              <a:rPr lang="en-US" baseline="0" dirty="0"/>
              <a:t>OR I want to compute the number of persons that highly ranked this product, GROUP by gender.</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endParaRPr lang="en-US" dirty="0"/>
          </a:p>
          <a:p>
            <a:r>
              <a:rPr lang="en-US" dirty="0"/>
              <a:t>Benefits:</a:t>
            </a:r>
          </a:p>
          <a:p>
            <a:pPr marL="171450" indent="-171450">
              <a:buFontTx/>
              <a:buChar char="-"/>
            </a:pPr>
            <a:r>
              <a:rPr lang="en-US" dirty="0"/>
              <a:t>bitmap indexes more compact than traditional </a:t>
            </a:r>
            <a:r>
              <a:rPr lang="en-US" dirty="0" err="1"/>
              <a:t>B+tree</a:t>
            </a:r>
            <a:r>
              <a:rPr lang="en-US" dirty="0"/>
              <a:t> indexes, compressible</a:t>
            </a:r>
          </a:p>
          <a:p>
            <a:pPr marL="628650" marR="0" lvl="1" indent="-171450" algn="l" defTabSz="914400" rtl="0" eaLnBrk="1" fontAlgn="base" latinLnBrk="0" hangingPunct="1">
              <a:lnSpc>
                <a:spcPct val="100000"/>
              </a:lnSpc>
              <a:spcBef>
                <a:spcPct val="30000"/>
              </a:spcBef>
              <a:spcAft>
                <a:spcPct val="0"/>
              </a:spcAft>
              <a:buClrTx/>
              <a:buSzTx/>
              <a:buFontTx/>
              <a:buChar char="-"/>
              <a:tabLst/>
              <a:defRPr/>
            </a:pPr>
            <a:endParaRPr lang="en-US" dirty="0"/>
          </a:p>
          <a:p>
            <a:pPr marL="171450" indent="-171450">
              <a:buFontTx/>
              <a:buChar char="-"/>
            </a:pPr>
            <a:r>
              <a:rPr lang="en-US" dirty="0"/>
              <a:t>bitwise</a:t>
            </a:r>
            <a:r>
              <a:rPr lang="en-US" baseline="0" dirty="0"/>
              <a:t> operations, very efficient! E.g., count the number of males that gave a rating = 2.</a:t>
            </a:r>
          </a:p>
          <a:p>
            <a:pPr marL="628650" lvl="1" indent="-171450">
              <a:buFontTx/>
              <a:buChar char="-"/>
            </a:pPr>
            <a:r>
              <a:rPr lang="en-US" baseline="0" dirty="0"/>
              <a:t>Consider example with: gender=M and Rating&lt;=2. How will it be answered?</a:t>
            </a:r>
          </a:p>
        </p:txBody>
      </p:sp>
      <p:sp>
        <p:nvSpPr>
          <p:cNvPr id="4" name="Slide Number Placeholder 3"/>
          <p:cNvSpPr>
            <a:spLocks noGrp="1"/>
          </p:cNvSpPr>
          <p:nvPr>
            <p:ph type="sldNum" sz="quarter" idx="10"/>
          </p:nvPr>
        </p:nvSpPr>
        <p:spPr/>
        <p:txBody>
          <a:bodyPr/>
          <a:lstStyle/>
          <a:p>
            <a:fld id="{AA2B018A-536A-4E95-B27E-3171BA8DAA5E}" type="slidenum">
              <a:rPr lang="en-US" smtClean="0"/>
              <a:pPr/>
              <a:t>29</a:t>
            </a:fld>
            <a:endParaRPr lang="en-US"/>
          </a:p>
        </p:txBody>
      </p:sp>
    </p:spTree>
    <p:extLst>
      <p:ext uri="{BB962C8B-B14F-4D97-AF65-F5344CB8AC3E}">
        <p14:creationId xmlns:p14="http://schemas.microsoft.com/office/powerpoint/2010/main" val="12793455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exampl</a:t>
            </a:r>
            <a:r>
              <a:rPr lang="en-US" baseline="0" dirty="0"/>
              <a:t>e at blackboard</a:t>
            </a:r>
          </a:p>
          <a:p>
            <a:r>
              <a:rPr lang="en-US" baseline="0" dirty="0"/>
              <a:t>Simple join index: Execute the join and store record ids. WHERE clauses considered </a:t>
            </a:r>
            <a:r>
              <a:rPr lang="en-US" baseline="0" dirty="0">
                <a:sym typeface="Wingdings"/>
              </a:rPr>
              <a:t> cannot reuse index with different where clause. Number of join indexes explodes, because of different join predicates and different filters</a:t>
            </a:r>
          </a:p>
          <a:p>
            <a:endParaRPr lang="en-US" baseline="0" dirty="0">
              <a:sym typeface="Wingdings"/>
            </a:endParaRPr>
          </a:p>
          <a:p>
            <a:r>
              <a:rPr lang="en-US" baseline="0" dirty="0">
                <a:sym typeface="Wingdings"/>
              </a:rPr>
              <a:t>Alternative: Try to satisfy each join/where clause individually. Build an index for each join:</a:t>
            </a:r>
          </a:p>
          <a:p>
            <a:endParaRPr lang="en-US" baseline="0" dirty="0">
              <a:sym typeface="Wingdings"/>
            </a:endParaRPr>
          </a:p>
          <a:p>
            <a:r>
              <a:rPr lang="en-US" baseline="0" dirty="0">
                <a:sym typeface="Wingdings"/>
              </a:rPr>
              <a:t>select sum(sales) from sales where category=”shoes” and </a:t>
            </a:r>
            <a:r>
              <a:rPr lang="en-US" baseline="0" dirty="0" err="1">
                <a:sym typeface="Wingdings"/>
              </a:rPr>
              <a:t>sales.prodid</a:t>
            </a:r>
            <a:r>
              <a:rPr lang="en-US" baseline="0" dirty="0">
                <a:sym typeface="Wingdings"/>
              </a:rPr>
              <a:t>=</a:t>
            </a:r>
            <a:r>
              <a:rPr lang="en-US" baseline="0" dirty="0" err="1">
                <a:sym typeface="Wingdings"/>
              </a:rPr>
              <a:t>products.prodid</a:t>
            </a:r>
            <a:r>
              <a:rPr lang="en-US" baseline="0" dirty="0">
                <a:sym typeface="Wingdings"/>
              </a:rPr>
              <a:t> and </a:t>
            </a:r>
            <a:r>
              <a:rPr lang="en-US" baseline="0" dirty="0" err="1">
                <a:sym typeface="Wingdings"/>
              </a:rPr>
              <a:t>sales.locid</a:t>
            </a:r>
            <a:r>
              <a:rPr lang="en-US" baseline="0" dirty="0">
                <a:sym typeface="Wingdings"/>
              </a:rPr>
              <a:t>=</a:t>
            </a:r>
            <a:r>
              <a:rPr lang="en-US" baseline="0" dirty="0" err="1">
                <a:sym typeface="Wingdings"/>
              </a:rPr>
              <a:t>locations.locid</a:t>
            </a:r>
            <a:r>
              <a:rPr lang="en-US" baseline="0" dirty="0">
                <a:sym typeface="Wingdings"/>
              </a:rPr>
              <a:t> group by </a:t>
            </a:r>
            <a:r>
              <a:rPr lang="en-US" baseline="0" dirty="0" err="1">
                <a:sym typeface="Wingdings"/>
              </a:rPr>
              <a:t>locations.state</a:t>
            </a:r>
            <a:endParaRPr lang="en-US" baseline="0" dirty="0">
              <a:sym typeface="Wingdings"/>
            </a:endParaRPr>
          </a:p>
          <a:p>
            <a:endParaRPr lang="en-US" baseline="0" dirty="0">
              <a:sym typeface="Wingdings"/>
            </a:endParaRPr>
          </a:p>
          <a:p>
            <a:pPr marL="171450" indent="-171450">
              <a:buFont typeface="Wingdings" charset="2"/>
              <a:buChar char="à"/>
            </a:pPr>
            <a:r>
              <a:rPr lang="en-US" baseline="0" dirty="0">
                <a:sym typeface="Wingdings"/>
              </a:rPr>
              <a:t>build an index containing &lt;</a:t>
            </a:r>
            <a:r>
              <a:rPr lang="en-US" baseline="0" dirty="0" err="1">
                <a:sym typeface="Wingdings"/>
              </a:rPr>
              <a:t>sales.saleid</a:t>
            </a:r>
            <a:r>
              <a:rPr lang="en-US" baseline="0" dirty="0">
                <a:sym typeface="Wingdings"/>
              </a:rPr>
              <a:t>, </a:t>
            </a:r>
            <a:r>
              <a:rPr lang="en-US" baseline="0" dirty="0" err="1">
                <a:sym typeface="Wingdings"/>
              </a:rPr>
              <a:t>products.category</a:t>
            </a:r>
            <a:r>
              <a:rPr lang="en-US" baseline="0" dirty="0">
                <a:sym typeface="Wingdings"/>
              </a:rPr>
              <a:t>&gt;, and an index containing &lt;</a:t>
            </a:r>
            <a:r>
              <a:rPr lang="en-US" baseline="0" dirty="0" err="1">
                <a:sym typeface="Wingdings"/>
              </a:rPr>
              <a:t>sales.saleid</a:t>
            </a:r>
            <a:r>
              <a:rPr lang="en-US" baseline="0" dirty="0">
                <a:sym typeface="Wingdings"/>
              </a:rPr>
              <a:t>, </a:t>
            </a:r>
            <a:r>
              <a:rPr lang="en-US" baseline="0" dirty="0" err="1">
                <a:sym typeface="Wingdings"/>
              </a:rPr>
              <a:t>locations.state</a:t>
            </a:r>
            <a:r>
              <a:rPr lang="en-US" baseline="0" dirty="0">
                <a:sym typeface="Wingdings"/>
              </a:rPr>
              <a:t>&gt;</a:t>
            </a:r>
          </a:p>
          <a:p>
            <a:pPr marL="171450" indent="-171450">
              <a:buFont typeface="Wingdings" charset="2"/>
              <a:buChar char="à"/>
            </a:pPr>
            <a:endParaRPr lang="en-US" baseline="0" dirty="0">
              <a:sym typeface="Wingdings"/>
            </a:endParaRPr>
          </a:p>
          <a:p>
            <a:pPr marL="0" indent="0">
              <a:buFont typeface="Wingdings" charset="2"/>
              <a:buNone/>
            </a:pPr>
            <a:r>
              <a:rPr lang="en-US" b="1" baseline="0" dirty="0">
                <a:sym typeface="Wingdings"/>
              </a:rPr>
              <a:t>“join-merge the indexes” == intersect them</a:t>
            </a:r>
            <a:r>
              <a:rPr lang="en-US" b="0" baseline="0" dirty="0">
                <a:sym typeface="Wingdings"/>
              </a:rPr>
              <a:t>. Can be done efficiently via bitmaps</a:t>
            </a:r>
            <a:endParaRPr lang="en-US" b="1" baseline="0" dirty="0">
              <a:sym typeface="Wingdings"/>
            </a:endParaRPr>
          </a:p>
        </p:txBody>
      </p:sp>
      <p:sp>
        <p:nvSpPr>
          <p:cNvPr id="4" name="Slide Number Placeholder 3"/>
          <p:cNvSpPr>
            <a:spLocks noGrp="1"/>
          </p:cNvSpPr>
          <p:nvPr>
            <p:ph type="sldNum" sz="quarter" idx="10"/>
          </p:nvPr>
        </p:nvSpPr>
        <p:spPr/>
        <p:txBody>
          <a:bodyPr/>
          <a:lstStyle/>
          <a:p>
            <a:fld id="{AA2B018A-536A-4E95-B27E-3171BA8DAA5E}" type="slidenum">
              <a:rPr lang="en-US" smtClean="0"/>
              <a:pPr/>
              <a:t>30</a:t>
            </a:fld>
            <a:endParaRPr lang="en-US"/>
          </a:p>
        </p:txBody>
      </p:sp>
    </p:spTree>
    <p:extLst>
      <p:ext uri="{BB962C8B-B14F-4D97-AF65-F5344CB8AC3E}">
        <p14:creationId xmlns:p14="http://schemas.microsoft.com/office/powerpoint/2010/main" val="1736494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OLTP: traditional databases. Typically small queries and updates that are executed almost instantaneously. User</a:t>
            </a:r>
            <a:r>
              <a:rPr lang="en-US" baseline="0" dirty="0"/>
              <a:t> requirements are typically clear. DBA knows exactly how to describe the queries/updates! There is no guessing going on!</a:t>
            </a:r>
            <a:endParaRPr lang="en-US" dirty="0"/>
          </a:p>
          <a:p>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Decision support systems are for</a:t>
            </a:r>
            <a:r>
              <a:rPr lang="en-US" baseline="0" dirty="0"/>
              <a:t> </a:t>
            </a:r>
            <a:r>
              <a:rPr lang="en-US" b="1" dirty="0"/>
              <a:t>helping users to take</a:t>
            </a:r>
            <a:r>
              <a:rPr lang="en-US" b="1" baseline="0" dirty="0"/>
              <a:t> the right </a:t>
            </a:r>
            <a:r>
              <a:rPr lang="en-US" b="1" dirty="0"/>
              <a:t>decisions</a:t>
            </a:r>
            <a:r>
              <a:rPr lang="en-US" dirty="0"/>
              <a:t>. User needs are not so clear in this case.</a:t>
            </a:r>
            <a:r>
              <a:rPr lang="en-US" baseline="0" dirty="0"/>
              <a:t> Queries </a:t>
            </a:r>
            <a:r>
              <a:rPr lang="en-US" dirty="0"/>
              <a:t>that take longer to run, typically go through a lot of data, potentially</a:t>
            </a:r>
            <a:r>
              <a:rPr lang="en-US" baseline="0" dirty="0"/>
              <a:t> all data in a table! These queries are exploratory queries, and they are useful for getting insights. Also, typically, these queries are ad-hoc. User not aware on what exactly he is looking for. He is trying to get a feeling of the data, to understand it, to find relations and correlations, to get insights out of the data.</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Example: </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a:t>Have data from many patients, try to extract causal relations, e.g., smoking causes cancer. </a:t>
            </a:r>
          </a:p>
          <a:p>
            <a:pPr marL="171450" marR="0" indent="-171450" algn="l" defTabSz="914400" rtl="0" eaLnBrk="1" fontAlgn="base" latinLnBrk="0" hangingPunct="1">
              <a:lnSpc>
                <a:spcPct val="100000"/>
              </a:lnSpc>
              <a:spcBef>
                <a:spcPct val="30000"/>
              </a:spcBef>
              <a:spcAft>
                <a:spcPct val="0"/>
              </a:spcAft>
              <a:buClrTx/>
              <a:buSzTx/>
              <a:buFontTx/>
              <a:buChar char="-"/>
              <a:tabLst/>
              <a:defRPr/>
            </a:pPr>
            <a:r>
              <a:rPr lang="en-US" baseline="0" dirty="0"/>
              <a:t>DSS in a supermarket: How to arrange the store so that clients shop more? Which categories of products are highly profitable? Which categories of products should we advertise?</a:t>
            </a:r>
          </a:p>
        </p:txBody>
      </p:sp>
      <p:sp>
        <p:nvSpPr>
          <p:cNvPr id="4" name="Slide Number Placeholder 3"/>
          <p:cNvSpPr>
            <a:spLocks noGrp="1"/>
          </p:cNvSpPr>
          <p:nvPr>
            <p:ph type="sldNum" sz="quarter" idx="10"/>
          </p:nvPr>
        </p:nvSpPr>
        <p:spPr/>
        <p:txBody>
          <a:bodyPr/>
          <a:lstStyle/>
          <a:p>
            <a:fld id="{AA2B018A-536A-4E95-B27E-3171BA8DAA5E}" type="slidenum">
              <a:rPr lang="en-US" smtClean="0"/>
              <a:pPr/>
              <a:t>3</a:t>
            </a:fld>
            <a:endParaRPr lang="en-US"/>
          </a:p>
        </p:txBody>
      </p:sp>
    </p:spTree>
    <p:extLst>
      <p:ext uri="{BB962C8B-B14F-4D97-AF65-F5344CB8AC3E}">
        <p14:creationId xmlns:p14="http://schemas.microsoft.com/office/powerpoint/2010/main" val="1694747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Arial" charset="0"/>
              </a:rPr>
              <a:t>In a star join plan, the database server pushes down keys from a dimension table to filter the </a:t>
            </a:r>
            <a:r>
              <a:rPr lang="en-US" sz="1200" b="0" i="0" u="none" strike="noStrike" kern="1200" baseline="0" dirty="0" err="1">
                <a:solidFill>
                  <a:schemeClr val="tx1"/>
                </a:solidFill>
                <a:latin typeface="Arial" charset="0"/>
                <a:ea typeface="+mn-ea"/>
                <a:cs typeface="Arial" charset="0"/>
              </a:rPr>
              <a:t>facttable</a:t>
            </a:r>
            <a:r>
              <a:rPr lang="en-US" sz="1200" b="0" i="0" u="none" strike="noStrike" kern="1200" baseline="0" dirty="0">
                <a:solidFill>
                  <a:schemeClr val="tx1"/>
                </a:solidFill>
                <a:latin typeface="Arial" charset="0"/>
                <a:ea typeface="+mn-ea"/>
                <a:cs typeface="Arial" charset="0"/>
              </a:rPr>
              <a:t> at the same time as it builds the hash table on the dimension table. This dynamic filter </a:t>
            </a:r>
            <a:r>
              <a:rPr lang="en-US" sz="1200" b="0" i="0" u="none" strike="noStrike" kern="1200" baseline="0" dirty="0" err="1">
                <a:solidFill>
                  <a:schemeClr val="tx1"/>
                </a:solidFill>
                <a:latin typeface="Arial" charset="0"/>
                <a:ea typeface="+mn-ea"/>
                <a:cs typeface="Arial" charset="0"/>
              </a:rPr>
              <a:t>onthe</a:t>
            </a:r>
            <a:r>
              <a:rPr lang="en-US" sz="1200" b="0" i="0" u="none" strike="noStrike" kern="1200" baseline="0" dirty="0">
                <a:solidFill>
                  <a:schemeClr val="tx1"/>
                </a:solidFill>
                <a:latin typeface="Arial" charset="0"/>
                <a:ea typeface="+mn-ea"/>
                <a:cs typeface="Arial" charset="0"/>
              </a:rPr>
              <a:t> fact table reduces the number of rows used in the probe phase of the actual hash joins. In </a:t>
            </a:r>
            <a:r>
              <a:rPr lang="en-US" sz="1200" b="0" i="0" u="none" strike="noStrike" kern="1200" baseline="0" dirty="0" err="1">
                <a:solidFill>
                  <a:schemeClr val="tx1"/>
                </a:solidFill>
                <a:latin typeface="Arial" charset="0"/>
                <a:ea typeface="+mn-ea"/>
                <a:cs typeface="Arial" charset="0"/>
              </a:rPr>
              <a:t>thequery</a:t>
            </a:r>
            <a:r>
              <a:rPr lang="en-US" sz="1200" b="0" i="0" u="none" strike="noStrike" kern="1200" baseline="0" dirty="0">
                <a:solidFill>
                  <a:schemeClr val="tx1"/>
                </a:solidFill>
                <a:latin typeface="Arial" charset="0"/>
                <a:ea typeface="+mn-ea"/>
                <a:cs typeface="Arial" charset="0"/>
              </a:rPr>
              <a:t> plan shown in Figure 3, keys from two of the hash table builds (from the Location and Timetables) are pushed down to filter the Orders table before the sequence of hash joins is performed.</a:t>
            </a:r>
          </a:p>
          <a:p>
            <a:r>
              <a:rPr lang="en-US" sz="1200" b="0" i="0" u="none" strike="noStrike" kern="1200" baseline="0" dirty="0">
                <a:solidFill>
                  <a:schemeClr val="tx1"/>
                </a:solidFill>
                <a:latin typeface="Arial" charset="0"/>
                <a:ea typeface="+mn-ea"/>
                <a:cs typeface="Arial" charset="0"/>
              </a:rPr>
              <a:t>Hash tables are built first on the Location and Time tables, then on the Customer table. The </a:t>
            </a:r>
            <a:r>
              <a:rPr lang="en-US" sz="1200" b="0" i="0" u="none" strike="noStrike" kern="1200" baseline="0" dirty="0" err="1">
                <a:solidFill>
                  <a:schemeClr val="tx1"/>
                </a:solidFill>
                <a:latin typeface="Arial" charset="0"/>
                <a:ea typeface="+mn-ea"/>
                <a:cs typeface="Arial" charset="0"/>
              </a:rPr>
              <a:t>hashtable</a:t>
            </a:r>
            <a:r>
              <a:rPr lang="en-US" sz="1200" b="0" i="0" u="none" strike="noStrike" kern="1200" baseline="0" dirty="0">
                <a:solidFill>
                  <a:schemeClr val="tx1"/>
                </a:solidFill>
                <a:latin typeface="Arial" charset="0"/>
                <a:ea typeface="+mn-ea"/>
                <a:cs typeface="Arial" charset="0"/>
              </a:rPr>
              <a:t> created from the Location table contains only the filtered rows of the table that meet </a:t>
            </a:r>
            <a:r>
              <a:rPr lang="en-US" sz="1200" b="0" i="0" u="none" strike="noStrike" kern="1200" baseline="0" dirty="0" err="1">
                <a:solidFill>
                  <a:schemeClr val="tx1"/>
                </a:solidFill>
                <a:latin typeface="Arial" charset="0"/>
                <a:ea typeface="+mn-ea"/>
                <a:cs typeface="Arial" charset="0"/>
              </a:rPr>
              <a:t>thefilter</a:t>
            </a:r>
            <a:r>
              <a:rPr lang="en-US" sz="1200" b="0" i="0" u="none" strike="noStrike" kern="1200" baseline="0" dirty="0">
                <a:solidFill>
                  <a:schemeClr val="tx1"/>
                </a:solidFill>
                <a:latin typeface="Arial" charset="0"/>
                <a:ea typeface="+mn-ea"/>
                <a:cs typeface="Arial" charset="0"/>
              </a:rPr>
              <a:t> requirements </a:t>
            </a:r>
            <a:r>
              <a:rPr lang="en-US" sz="1200" b="0" i="0" u="none" strike="noStrike" kern="1200" baseline="0" dirty="0" err="1">
                <a:solidFill>
                  <a:schemeClr val="tx1"/>
                </a:solidFill>
                <a:latin typeface="Arial" charset="0"/>
                <a:ea typeface="+mn-ea"/>
                <a:cs typeface="Arial" charset="0"/>
              </a:rPr>
              <a:t>l.region_id</a:t>
            </a:r>
            <a:r>
              <a:rPr lang="en-US" sz="1200" b="0" i="0" u="none" strike="noStrike" kern="1200" baseline="0" dirty="0">
                <a:solidFill>
                  <a:schemeClr val="tx1"/>
                </a:solidFill>
                <a:latin typeface="Arial" charset="0"/>
                <a:ea typeface="+mn-ea"/>
                <a:cs typeface="Arial" charset="0"/>
              </a:rPr>
              <a:t> = 4. For these filtered rows, the </a:t>
            </a:r>
            <a:r>
              <a:rPr lang="en-US" sz="1200" b="0" i="0" u="none" strike="noStrike" kern="1200" baseline="0" dirty="0" err="1">
                <a:solidFill>
                  <a:schemeClr val="tx1"/>
                </a:solidFill>
                <a:latin typeface="Arial" charset="0"/>
                <a:ea typeface="+mn-ea"/>
                <a:cs typeface="Arial" charset="0"/>
              </a:rPr>
              <a:t>location_id</a:t>
            </a:r>
            <a:r>
              <a:rPr lang="en-US" sz="1200" b="0" i="0" u="none" strike="noStrike" kern="1200" baseline="0" dirty="0">
                <a:solidFill>
                  <a:schemeClr val="tx1"/>
                </a:solidFill>
                <a:latin typeface="Arial" charset="0"/>
                <a:ea typeface="+mn-ea"/>
                <a:cs typeface="Arial" charset="0"/>
              </a:rPr>
              <a:t> keys (primary </a:t>
            </a:r>
            <a:r>
              <a:rPr lang="en-US" sz="1200" b="0" i="0" u="none" strike="noStrike" kern="1200" baseline="0" dirty="0" err="1">
                <a:solidFill>
                  <a:schemeClr val="tx1"/>
                </a:solidFill>
                <a:latin typeface="Arial" charset="0"/>
                <a:ea typeface="+mn-ea"/>
                <a:cs typeface="Arial" charset="0"/>
              </a:rPr>
              <a:t>keyon</a:t>
            </a:r>
            <a:r>
              <a:rPr lang="en-US" sz="1200" b="0" i="0" u="none" strike="noStrike" kern="1200" baseline="0" dirty="0">
                <a:solidFill>
                  <a:schemeClr val="tx1"/>
                </a:solidFill>
                <a:latin typeface="Arial" charset="0"/>
                <a:ea typeface="+mn-ea"/>
                <a:cs typeface="Arial" charset="0"/>
              </a:rPr>
              <a:t> Location table) are pushed down (or </a:t>
            </a:r>
            <a:r>
              <a:rPr lang="en-US" sz="1200" b="0" i="1" u="none" strike="noStrike" kern="1200" baseline="0" dirty="0">
                <a:solidFill>
                  <a:schemeClr val="tx1"/>
                </a:solidFill>
                <a:latin typeface="Arial" charset="0"/>
                <a:ea typeface="+mn-ea"/>
                <a:cs typeface="Arial" charset="0"/>
              </a:rPr>
              <a:t>streamed</a:t>
            </a:r>
            <a:r>
              <a:rPr lang="en-US" sz="1200" b="0" i="0" u="none" strike="noStrike" kern="1200" baseline="0" dirty="0">
                <a:solidFill>
                  <a:schemeClr val="tx1"/>
                </a:solidFill>
                <a:latin typeface="Arial" charset="0"/>
                <a:ea typeface="+mn-ea"/>
                <a:cs typeface="Arial" charset="0"/>
              </a:rPr>
              <a:t>) in the query processing plan and applied </a:t>
            </a:r>
            <a:r>
              <a:rPr lang="en-US" sz="1200" b="0" i="0" u="none" strike="noStrike" kern="1200" baseline="0" dirty="0" err="1">
                <a:solidFill>
                  <a:schemeClr val="tx1"/>
                </a:solidFill>
                <a:latin typeface="Arial" charset="0"/>
                <a:ea typeface="+mn-ea"/>
                <a:cs typeface="Arial" charset="0"/>
              </a:rPr>
              <a:t>asfilters</a:t>
            </a:r>
            <a:r>
              <a:rPr lang="en-US" sz="1200" b="0" i="0" u="none" strike="noStrike" kern="1200" baseline="0" dirty="0">
                <a:solidFill>
                  <a:schemeClr val="tx1"/>
                </a:solidFill>
                <a:latin typeface="Arial" charset="0"/>
                <a:ea typeface="+mn-ea"/>
                <a:cs typeface="Arial" charset="0"/>
              </a:rPr>
              <a:t> to the Orders fact table (on the foreign key of Orders table, </a:t>
            </a:r>
            <a:r>
              <a:rPr lang="en-US" sz="1200" b="0" i="0" u="none" strike="noStrike" kern="1200" baseline="0" dirty="0" err="1">
                <a:solidFill>
                  <a:schemeClr val="tx1"/>
                </a:solidFill>
                <a:latin typeface="Arial" charset="0"/>
                <a:ea typeface="+mn-ea"/>
                <a:cs typeface="Arial" charset="0"/>
              </a:rPr>
              <a:t>o.location_id</a:t>
            </a:r>
            <a:r>
              <a:rPr lang="en-US" sz="1200" b="0" i="0" u="none" strike="noStrike" kern="1200" baseline="0" dirty="0">
                <a:solidFill>
                  <a:schemeClr val="tx1"/>
                </a:solidFill>
                <a:latin typeface="Arial" charset="0"/>
                <a:ea typeface="+mn-ea"/>
                <a:cs typeface="Arial" charset="0"/>
              </a:rPr>
              <a:t> = </a:t>
            </a:r>
            <a:r>
              <a:rPr lang="en-US" sz="1200" b="0" i="0" u="none" strike="noStrike" kern="1200" baseline="0" dirty="0" err="1">
                <a:solidFill>
                  <a:schemeClr val="tx1"/>
                </a:solidFill>
                <a:latin typeface="Arial" charset="0"/>
                <a:ea typeface="+mn-ea"/>
                <a:cs typeface="Arial" charset="0"/>
              </a:rPr>
              <a:t>streamedl.location_id</a:t>
            </a:r>
            <a:r>
              <a:rPr lang="en-US" sz="1200" b="0" i="0" u="none" strike="noStrike" kern="1200" baseline="0" dirty="0">
                <a:solidFill>
                  <a:schemeClr val="tx1"/>
                </a:solidFill>
                <a:latin typeface="Arial" charset="0"/>
                <a:ea typeface="+mn-ea"/>
                <a:cs typeface="Arial" charset="0"/>
              </a:rPr>
              <a:t>).</a:t>
            </a:r>
          </a:p>
          <a:p>
            <a:endParaRPr lang="en-US" sz="1200" b="0" i="0" u="none" strike="noStrike" kern="1200" baseline="0" dirty="0">
              <a:solidFill>
                <a:schemeClr val="tx1"/>
              </a:solidFill>
              <a:latin typeface="Arial" charset="0"/>
              <a:ea typeface="+mn-ea"/>
              <a:cs typeface="Arial" charset="0"/>
            </a:endParaRPr>
          </a:p>
          <a:p>
            <a:endParaRPr lang="en-US" sz="1200" b="0" i="0" u="none" strike="noStrike" kern="1200" baseline="0" dirty="0">
              <a:solidFill>
                <a:schemeClr val="tx1"/>
              </a:solidFill>
              <a:latin typeface="Arial" charset="0"/>
              <a:ea typeface="+mn-ea"/>
              <a:cs typeface="Arial" charset="0"/>
            </a:endParaRPr>
          </a:p>
          <a:p>
            <a:r>
              <a:rPr lang="en-US" sz="1200" b="0" i="0" u="none" strike="noStrike" kern="1200" baseline="0" dirty="0">
                <a:solidFill>
                  <a:schemeClr val="tx1"/>
                </a:solidFill>
                <a:latin typeface="Arial" charset="0"/>
                <a:ea typeface="+mn-ea"/>
                <a:cs typeface="Arial" charset="0"/>
              </a:rPr>
              <a:t>Keys are also pushed down from Time hash table build (</a:t>
            </a:r>
            <a:r>
              <a:rPr lang="en-US" sz="1200" b="0" i="0" u="none" strike="noStrike" kern="1200" baseline="0" dirty="0" err="1">
                <a:solidFill>
                  <a:schemeClr val="tx1"/>
                </a:solidFill>
                <a:latin typeface="Arial" charset="0"/>
                <a:ea typeface="+mn-ea"/>
                <a:cs typeface="Arial" charset="0"/>
              </a:rPr>
              <a:t>date_time</a:t>
            </a:r>
            <a:r>
              <a:rPr lang="en-US" sz="1200" b="0" i="0" u="none" strike="noStrike" kern="1200" baseline="0" dirty="0">
                <a:solidFill>
                  <a:schemeClr val="tx1"/>
                </a:solidFill>
                <a:latin typeface="Arial" charset="0"/>
                <a:ea typeface="+mn-ea"/>
                <a:cs typeface="Arial" charset="0"/>
              </a:rPr>
              <a:t> keys) to filter the </a:t>
            </a:r>
            <a:r>
              <a:rPr lang="en-US" sz="1200" b="0" i="0" u="none" strike="noStrike" kern="1200" baseline="0" dirty="0" err="1">
                <a:solidFill>
                  <a:schemeClr val="tx1"/>
                </a:solidFill>
                <a:latin typeface="Arial" charset="0"/>
                <a:ea typeface="+mn-ea"/>
                <a:cs typeface="Arial" charset="0"/>
              </a:rPr>
              <a:t>Ordersfact</a:t>
            </a:r>
            <a:r>
              <a:rPr lang="en-US" sz="1200" b="0" i="0" u="none" strike="noStrike" kern="1200" baseline="0" dirty="0">
                <a:solidFill>
                  <a:schemeClr val="tx1"/>
                </a:solidFill>
                <a:latin typeface="Arial" charset="0"/>
                <a:ea typeface="+mn-ea"/>
                <a:cs typeface="Arial" charset="0"/>
              </a:rPr>
              <a:t> table (</a:t>
            </a:r>
            <a:r>
              <a:rPr lang="en-US" sz="1200" b="0" i="0" u="none" strike="noStrike" kern="1200" baseline="0" dirty="0" err="1">
                <a:solidFill>
                  <a:schemeClr val="tx1"/>
                </a:solidFill>
                <a:latin typeface="Arial" charset="0"/>
                <a:ea typeface="+mn-ea"/>
                <a:cs typeface="Arial" charset="0"/>
              </a:rPr>
              <a:t>o.date_time</a:t>
            </a:r>
            <a:r>
              <a:rPr lang="en-US" sz="1200" b="0" i="0" u="none" strike="noStrike" kern="1200" baseline="0" dirty="0">
                <a:solidFill>
                  <a:schemeClr val="tx1"/>
                </a:solidFill>
                <a:latin typeface="Arial" charset="0"/>
                <a:ea typeface="+mn-ea"/>
                <a:cs typeface="Arial" charset="0"/>
              </a:rPr>
              <a:t> = streamed </a:t>
            </a:r>
            <a:r>
              <a:rPr lang="en-US" sz="1200" b="0" i="0" u="none" strike="noStrike" kern="1200" baseline="0" dirty="0" err="1">
                <a:solidFill>
                  <a:schemeClr val="tx1"/>
                </a:solidFill>
                <a:latin typeface="Arial" charset="0"/>
                <a:ea typeface="+mn-ea"/>
                <a:cs typeface="Arial" charset="0"/>
              </a:rPr>
              <a:t>t.date_time</a:t>
            </a:r>
            <a:r>
              <a:rPr lang="en-US" sz="1200" b="0" i="0" u="none" strike="noStrike" kern="1200" baseline="0" dirty="0">
                <a:solidFill>
                  <a:schemeClr val="tx1"/>
                </a:solidFill>
                <a:latin typeface="Arial" charset="0"/>
                <a:ea typeface="+mn-ea"/>
                <a:cs typeface="Arial" charset="0"/>
              </a:rPr>
              <a:t>). The application of the push-down filters </a:t>
            </a:r>
            <a:r>
              <a:rPr lang="en-US" sz="1200" b="0" i="0" u="none" strike="noStrike" kern="1200" baseline="0" dirty="0" err="1">
                <a:solidFill>
                  <a:schemeClr val="tx1"/>
                </a:solidFill>
                <a:latin typeface="Arial" charset="0"/>
                <a:ea typeface="+mn-ea"/>
                <a:cs typeface="Arial" charset="0"/>
              </a:rPr>
              <a:t>fromdimension</a:t>
            </a:r>
            <a:r>
              <a:rPr lang="en-US" sz="1200" b="0" i="0" u="none" strike="noStrike" kern="1200" baseline="0" dirty="0">
                <a:solidFill>
                  <a:schemeClr val="tx1"/>
                </a:solidFill>
                <a:latin typeface="Arial" charset="0"/>
                <a:ea typeface="+mn-ea"/>
                <a:cs typeface="Arial" charset="0"/>
              </a:rPr>
              <a:t> tables help reduce the size of the fact table in all of the subsequent hash joins, </a:t>
            </a:r>
            <a:r>
              <a:rPr lang="en-US" sz="1200" b="0" i="0" u="none" strike="noStrike" kern="1200" baseline="0" dirty="0" err="1">
                <a:solidFill>
                  <a:schemeClr val="tx1"/>
                </a:solidFill>
                <a:latin typeface="Arial" charset="0"/>
                <a:ea typeface="+mn-ea"/>
                <a:cs typeface="Arial" charset="0"/>
              </a:rPr>
              <a:t>sinceonly</a:t>
            </a:r>
            <a:r>
              <a:rPr lang="en-US" sz="1200" b="0" i="0" u="none" strike="noStrike" kern="1200" baseline="0" dirty="0">
                <a:solidFill>
                  <a:schemeClr val="tx1"/>
                </a:solidFill>
                <a:latin typeface="Arial" charset="0"/>
                <a:ea typeface="+mn-ea"/>
                <a:cs typeface="Arial" charset="0"/>
              </a:rPr>
              <a:t> rows of the Orders table from the appropriate region and corresponds to appropriate </a:t>
            </a:r>
            <a:r>
              <a:rPr lang="en-US" sz="1200" b="0" i="0" u="none" strike="noStrike" kern="1200" baseline="0" dirty="0" err="1">
                <a:solidFill>
                  <a:schemeClr val="tx1"/>
                </a:solidFill>
                <a:latin typeface="Arial" charset="0"/>
                <a:ea typeface="+mn-ea"/>
                <a:cs typeface="Arial" charset="0"/>
              </a:rPr>
              <a:t>timeperiod</a:t>
            </a:r>
            <a:r>
              <a:rPr lang="en-US" sz="1200" b="0" i="0" u="none" strike="noStrike" kern="1200" baseline="0" dirty="0">
                <a:solidFill>
                  <a:schemeClr val="tx1"/>
                </a:solidFill>
                <a:latin typeface="Arial" charset="0"/>
                <a:ea typeface="+mn-ea"/>
                <a:cs typeface="Arial" charset="0"/>
              </a:rPr>
              <a:t> are selected for further processing. So instead of 100 million rows from the Orders </a:t>
            </a:r>
            <a:r>
              <a:rPr lang="en-US" sz="1200" b="0" i="0" u="none" strike="noStrike" kern="1200" baseline="0" dirty="0" err="1">
                <a:solidFill>
                  <a:schemeClr val="tx1"/>
                </a:solidFill>
                <a:latin typeface="Arial" charset="0"/>
                <a:ea typeface="+mn-ea"/>
                <a:cs typeface="Arial" charset="0"/>
              </a:rPr>
              <a:t>tablefeeding</a:t>
            </a:r>
            <a:r>
              <a:rPr lang="en-US" sz="1200" b="0" i="0" u="none" strike="noStrike" kern="1200" baseline="0" dirty="0">
                <a:solidFill>
                  <a:schemeClr val="tx1"/>
                </a:solidFill>
                <a:latin typeface="Arial" charset="0"/>
                <a:ea typeface="+mn-ea"/>
                <a:cs typeface="Arial" charset="0"/>
              </a:rPr>
              <a:t> into the first hash join, only 1 million rows are selected from Orders table (1 percent </a:t>
            </a:r>
            <a:r>
              <a:rPr lang="en-US" sz="1200" b="0" i="0" u="none" strike="noStrike" kern="1200" baseline="0" dirty="0" err="1">
                <a:solidFill>
                  <a:schemeClr val="tx1"/>
                </a:solidFill>
                <a:latin typeface="Arial" charset="0"/>
                <a:ea typeface="+mn-ea"/>
                <a:cs typeface="Arial" charset="0"/>
              </a:rPr>
              <a:t>oforiginal</a:t>
            </a:r>
            <a:r>
              <a:rPr lang="en-US" sz="1200" b="0" i="0" u="none" strike="noStrike" kern="1200" baseline="0" dirty="0">
                <a:solidFill>
                  <a:schemeClr val="tx1"/>
                </a:solidFill>
                <a:latin typeface="Arial" charset="0"/>
                <a:ea typeface="+mn-ea"/>
                <a:cs typeface="Arial" charset="0"/>
              </a:rPr>
              <a:t> size due to combined selectivity from push-down filters).</a:t>
            </a:r>
          </a:p>
          <a:p>
            <a:r>
              <a:rPr lang="en-US" sz="1200" b="0" i="0" u="none" strike="noStrike" kern="1200" baseline="0" dirty="0">
                <a:solidFill>
                  <a:schemeClr val="tx1"/>
                </a:solidFill>
                <a:latin typeface="Arial" charset="0"/>
                <a:ea typeface="+mn-ea"/>
                <a:cs typeface="Arial" charset="0"/>
              </a:rPr>
              <a:t>As this query plan shows, keys from more than one hash table build can be pushed down to </a:t>
            </a:r>
            <a:r>
              <a:rPr lang="en-US" sz="1200" b="0" i="0" u="none" strike="noStrike" kern="1200" baseline="0" dirty="0" err="1">
                <a:solidFill>
                  <a:schemeClr val="tx1"/>
                </a:solidFill>
                <a:latin typeface="Arial" charset="0"/>
                <a:ea typeface="+mn-ea"/>
                <a:cs typeface="Arial" charset="0"/>
              </a:rPr>
              <a:t>filterrows</a:t>
            </a:r>
            <a:r>
              <a:rPr lang="en-US" sz="1200" b="0" i="0" u="none" strike="noStrike" kern="1200" baseline="0" dirty="0">
                <a:solidFill>
                  <a:schemeClr val="tx1"/>
                </a:solidFill>
                <a:latin typeface="Arial" charset="0"/>
                <a:ea typeface="+mn-ea"/>
                <a:cs typeface="Arial" charset="0"/>
              </a:rPr>
              <a:t> of the fact table. The overall benefit of pushing down keys to filter fact table rows is </a:t>
            </a:r>
            <a:r>
              <a:rPr lang="en-US" sz="1200" b="0" i="0" u="none" strike="noStrike" kern="1200" baseline="0" dirty="0" err="1">
                <a:solidFill>
                  <a:schemeClr val="tx1"/>
                </a:solidFill>
                <a:latin typeface="Arial" charset="0"/>
                <a:ea typeface="+mn-ea"/>
                <a:cs typeface="Arial" charset="0"/>
              </a:rPr>
              <a:t>directlyproportional</a:t>
            </a:r>
            <a:r>
              <a:rPr lang="en-US" sz="1200" b="0" i="0" u="none" strike="noStrike" kern="1200" baseline="0" dirty="0">
                <a:solidFill>
                  <a:schemeClr val="tx1"/>
                </a:solidFill>
                <a:latin typeface="Arial" charset="0"/>
                <a:ea typeface="+mn-ea"/>
                <a:cs typeface="Arial" charset="0"/>
              </a:rPr>
              <a:t> to the filter selectivity of the dimension table. The optimizer chooses the best </a:t>
            </a:r>
            <a:r>
              <a:rPr lang="en-US" sz="1200" b="0" i="0" u="none" strike="noStrike" kern="1200" baseline="0" dirty="0" err="1">
                <a:solidFill>
                  <a:schemeClr val="tx1"/>
                </a:solidFill>
                <a:latin typeface="Arial" charset="0"/>
                <a:ea typeface="+mn-ea"/>
                <a:cs typeface="Arial" charset="0"/>
              </a:rPr>
              <a:t>numberof</a:t>
            </a:r>
            <a:r>
              <a:rPr lang="en-US" sz="1200" b="0" i="0" u="none" strike="noStrike" kern="1200" baseline="0" dirty="0">
                <a:solidFill>
                  <a:schemeClr val="tx1"/>
                </a:solidFill>
                <a:latin typeface="Arial" charset="0"/>
                <a:ea typeface="+mn-ea"/>
                <a:cs typeface="Arial" charset="0"/>
              </a:rPr>
              <a:t> push-downs based on cost estimation, such that the work required to perform push-down </a:t>
            </a:r>
            <a:r>
              <a:rPr lang="en-US" sz="1200" b="0" i="0" u="none" strike="noStrike" kern="1200" baseline="0" dirty="0" err="1">
                <a:solidFill>
                  <a:schemeClr val="tx1"/>
                </a:solidFill>
                <a:latin typeface="Arial" charset="0"/>
                <a:ea typeface="+mn-ea"/>
                <a:cs typeface="Arial" charset="0"/>
              </a:rPr>
              <a:t>doesnot</a:t>
            </a:r>
            <a:r>
              <a:rPr lang="en-US" sz="1200" b="0" i="0" u="none" strike="noStrike" kern="1200" baseline="0" dirty="0">
                <a:solidFill>
                  <a:schemeClr val="tx1"/>
                </a:solidFill>
                <a:latin typeface="Arial" charset="0"/>
                <a:ea typeface="+mn-ea"/>
                <a:cs typeface="Arial" charset="0"/>
              </a:rPr>
              <a:t> outweigh the benefit for applying the push-down filter.</a:t>
            </a:r>
          </a:p>
          <a:p>
            <a:endParaRPr lang="en-US" sz="1200" b="0" i="0" u="none" strike="noStrike" kern="1200" baseline="0" dirty="0">
              <a:solidFill>
                <a:schemeClr val="tx1"/>
              </a:solidFill>
              <a:latin typeface="Arial" charset="0"/>
              <a:ea typeface="+mn-ea"/>
              <a:cs typeface="Arial" charset="0"/>
            </a:endParaRPr>
          </a:p>
          <a:p>
            <a:r>
              <a:rPr lang="en-US" sz="1200" b="1" i="0" u="none" strike="noStrike" kern="1200" baseline="0" dirty="0">
                <a:solidFill>
                  <a:schemeClr val="tx1"/>
                </a:solidFill>
                <a:latin typeface="Arial" charset="0"/>
                <a:ea typeface="+mn-ea"/>
                <a:cs typeface="Arial" charset="0"/>
              </a:rPr>
              <a:t>Performance advantages of a star join plan</a:t>
            </a:r>
            <a:endParaRPr lang="en-US" sz="1200" b="0" i="0" u="none" strike="noStrike" kern="1200" baseline="0" dirty="0">
              <a:solidFill>
                <a:schemeClr val="tx1"/>
              </a:solidFill>
              <a:latin typeface="Arial" charset="0"/>
              <a:ea typeface="+mn-ea"/>
              <a:cs typeface="Arial" charset="0"/>
            </a:endParaRPr>
          </a:p>
          <a:p>
            <a:r>
              <a:rPr lang="en-US" sz="1200" b="0" i="0" u="none" strike="noStrike" kern="1200" baseline="0" dirty="0">
                <a:solidFill>
                  <a:schemeClr val="tx1"/>
                </a:solidFill>
                <a:latin typeface="Arial" charset="0"/>
                <a:ea typeface="+mn-ea"/>
                <a:cs typeface="Arial" charset="0"/>
              </a:rPr>
              <a:t>A star join plan utilizing push-down hash join technology makes hash joins more effective </a:t>
            </a:r>
            <a:r>
              <a:rPr lang="en-US" sz="1200" b="0" i="0" u="none" strike="noStrike" kern="1200" baseline="0" dirty="0" err="1">
                <a:solidFill>
                  <a:schemeClr val="tx1"/>
                </a:solidFill>
                <a:latin typeface="Arial" charset="0"/>
                <a:ea typeface="+mn-ea"/>
                <a:cs typeface="Arial" charset="0"/>
              </a:rPr>
              <a:t>primarilydue</a:t>
            </a:r>
            <a:r>
              <a:rPr lang="en-US" sz="1200" b="0" i="0" u="none" strike="noStrike" kern="1200" baseline="0" dirty="0">
                <a:solidFill>
                  <a:schemeClr val="tx1"/>
                </a:solidFill>
                <a:latin typeface="Arial" charset="0"/>
                <a:ea typeface="+mn-ea"/>
                <a:cs typeface="Arial" charset="0"/>
              </a:rPr>
              <a:t> to reduction of fact table (probe table) rows early on. The larger the probe table is in a </a:t>
            </a:r>
            <a:r>
              <a:rPr lang="en-US" sz="1200" b="0" i="0" u="none" strike="noStrike" kern="1200" baseline="0" dirty="0" err="1">
                <a:solidFill>
                  <a:schemeClr val="tx1"/>
                </a:solidFill>
                <a:latin typeface="Arial" charset="0"/>
                <a:ea typeface="+mn-ea"/>
                <a:cs typeface="Arial" charset="0"/>
              </a:rPr>
              <a:t>hashjoin</a:t>
            </a:r>
            <a:r>
              <a:rPr lang="en-US" sz="1200" b="0" i="0" u="none" strike="noStrike" kern="1200" baseline="0" dirty="0">
                <a:solidFill>
                  <a:schemeClr val="tx1"/>
                </a:solidFill>
                <a:latin typeface="Arial" charset="0"/>
                <a:ea typeface="+mn-ea"/>
                <a:cs typeface="Arial" charset="0"/>
              </a:rPr>
              <a:t>, the slower the join is. When hash tables are built, join keys are pushed down and used to </a:t>
            </a:r>
            <a:r>
              <a:rPr lang="en-US" sz="1200" b="0" i="0" u="none" strike="noStrike" kern="1200" baseline="0" dirty="0" err="1">
                <a:solidFill>
                  <a:schemeClr val="tx1"/>
                </a:solidFill>
                <a:latin typeface="Arial" charset="0"/>
                <a:ea typeface="+mn-ea"/>
                <a:cs typeface="Arial" charset="0"/>
              </a:rPr>
              <a:t>filterthe</a:t>
            </a:r>
            <a:r>
              <a:rPr lang="en-US" sz="1200" b="0" i="0" u="none" strike="noStrike" kern="1200" baseline="0" dirty="0">
                <a:solidFill>
                  <a:schemeClr val="tx1"/>
                </a:solidFill>
                <a:latin typeface="Arial" charset="0"/>
                <a:ea typeface="+mn-ea"/>
                <a:cs typeface="Arial" charset="0"/>
              </a:rPr>
              <a:t> rows of the fact table, and performance improves dramatically. The performance </a:t>
            </a:r>
            <a:r>
              <a:rPr lang="en-US" sz="1200" b="0" i="0" u="none" strike="noStrike" kern="1200" baseline="0" dirty="0" err="1">
                <a:solidFill>
                  <a:schemeClr val="tx1"/>
                </a:solidFill>
                <a:latin typeface="Arial" charset="0"/>
                <a:ea typeface="+mn-ea"/>
                <a:cs typeface="Arial" charset="0"/>
              </a:rPr>
              <a:t>improvementdepends</a:t>
            </a:r>
            <a:r>
              <a:rPr lang="en-US" sz="1200" b="0" i="0" u="none" strike="noStrike" kern="1200" baseline="0" dirty="0">
                <a:solidFill>
                  <a:schemeClr val="tx1"/>
                </a:solidFill>
                <a:latin typeface="Arial" charset="0"/>
                <a:ea typeface="+mn-ea"/>
                <a:cs typeface="Arial" charset="0"/>
              </a:rPr>
              <a:t> on the selectivity of the filter on the dimension table from which the join keys are </a:t>
            </a:r>
            <a:r>
              <a:rPr lang="en-US" sz="1200" b="0" i="0" u="none" strike="noStrike" kern="1200" baseline="0" dirty="0" err="1">
                <a:solidFill>
                  <a:schemeClr val="tx1"/>
                </a:solidFill>
                <a:latin typeface="Arial" charset="0"/>
                <a:ea typeface="+mn-ea"/>
                <a:cs typeface="Arial" charset="0"/>
              </a:rPr>
              <a:t>pusheddown</a:t>
            </a:r>
            <a:r>
              <a:rPr lang="en-US" sz="1200" b="0" i="0" u="none" strike="noStrike" kern="1200" baseline="0" dirty="0">
                <a:solidFill>
                  <a:schemeClr val="tx1"/>
                </a:solidFill>
                <a:latin typeface="Arial" charset="0"/>
                <a:ea typeface="+mn-ea"/>
                <a:cs typeface="Arial" charset="0"/>
              </a:rPr>
              <a:t>. If only a few rows are selected from the dimension table so that only a few keys are </a:t>
            </a:r>
            <a:r>
              <a:rPr lang="en-US" sz="1200" b="0" i="0" u="none" strike="noStrike" kern="1200" baseline="0" dirty="0" err="1">
                <a:solidFill>
                  <a:schemeClr val="tx1"/>
                </a:solidFill>
                <a:latin typeface="Arial" charset="0"/>
                <a:ea typeface="+mn-ea"/>
                <a:cs typeface="Arial" charset="0"/>
              </a:rPr>
              <a:t>pusheddown</a:t>
            </a:r>
            <a:r>
              <a:rPr lang="en-US" sz="1200" b="0" i="0" u="none" strike="noStrike" kern="1200" baseline="0" dirty="0">
                <a:solidFill>
                  <a:schemeClr val="tx1"/>
                </a:solidFill>
                <a:latin typeface="Arial" charset="0"/>
                <a:ea typeface="+mn-ea"/>
                <a:cs typeface="Arial" charset="0"/>
              </a:rPr>
              <a:t>, then rows of the fact table might be reduced proportionally. The actual proportion </a:t>
            </a:r>
            <a:r>
              <a:rPr lang="en-US" sz="1200" b="0" i="0" u="none" strike="noStrike" kern="1200" baseline="0" dirty="0" err="1">
                <a:solidFill>
                  <a:schemeClr val="tx1"/>
                </a:solidFill>
                <a:latin typeface="Arial" charset="0"/>
                <a:ea typeface="+mn-ea"/>
                <a:cs typeface="Arial" charset="0"/>
              </a:rPr>
              <a:t>dependson</a:t>
            </a:r>
            <a:r>
              <a:rPr lang="en-US" sz="1200" b="0" i="0" u="none" strike="noStrike" kern="1200" baseline="0" dirty="0">
                <a:solidFill>
                  <a:schemeClr val="tx1"/>
                </a:solidFill>
                <a:latin typeface="Arial" charset="0"/>
                <a:ea typeface="+mn-ea"/>
                <a:cs typeface="Arial" charset="0"/>
              </a:rPr>
              <a:t> the distribution of rows with the pushed-down keys in the fact table.</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31</a:t>
            </a:fld>
            <a:endParaRPr lang="en-US"/>
          </a:p>
        </p:txBody>
      </p:sp>
    </p:spTree>
    <p:extLst>
      <p:ext uri="{BB962C8B-B14F-4D97-AF65-F5344CB8AC3E}">
        <p14:creationId xmlns:p14="http://schemas.microsoft.com/office/powerpoint/2010/main" val="15228319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32</a:t>
            </a:fld>
            <a:endParaRPr lang="en-US"/>
          </a:p>
        </p:txBody>
      </p:sp>
    </p:spTree>
    <p:extLst>
      <p:ext uri="{BB962C8B-B14F-4D97-AF65-F5344CB8AC3E}">
        <p14:creationId xmlns:p14="http://schemas.microsoft.com/office/powerpoint/2010/main" val="12951780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33</a:t>
            </a:fld>
            <a:endParaRPr lang="en-US"/>
          </a:p>
        </p:txBody>
      </p:sp>
    </p:spTree>
    <p:extLst>
      <p:ext uri="{BB962C8B-B14F-4D97-AF65-F5344CB8AC3E}">
        <p14:creationId xmlns:p14="http://schemas.microsoft.com/office/powerpoint/2010/main" val="911420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a:t>
            </a:r>
            <a:r>
              <a:rPr lang="en-US" baseline="0" dirty="0"/>
              <a:t> types of views: Evaluate-on-demand (aka compute-on-demand) or pre-computed (materialized)</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34</a:t>
            </a:fld>
            <a:endParaRPr lang="en-US"/>
          </a:p>
        </p:txBody>
      </p:sp>
    </p:spTree>
    <p:extLst>
      <p:ext uri="{BB962C8B-B14F-4D97-AF65-F5344CB8AC3E}">
        <p14:creationId xmlns:p14="http://schemas.microsoft.com/office/powerpoint/2010/main" val="17965661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Non-materialized</a:t>
            </a:r>
            <a:r>
              <a:rPr lang="en-US" baseline="0" dirty="0"/>
              <a:t> views. View can be defined as such,</a:t>
            </a:r>
          </a:p>
          <a:p>
            <a:endParaRPr lang="en-US" baseline="0" dirty="0"/>
          </a:p>
          <a:p>
            <a:r>
              <a:rPr lang="en-US" dirty="0"/>
              <a:t>This</a:t>
            </a:r>
            <a:r>
              <a:rPr lang="en-US" baseline="0" dirty="0"/>
              <a:t> simplifies the SQL query writing process a lot. We write it once, and we can use it in many different queries. </a:t>
            </a:r>
          </a:p>
          <a:p>
            <a:r>
              <a:rPr lang="en-US" baseline="0" dirty="0"/>
              <a:t>Conceptually, non-materialized views operate as shortcuts. Like adding an alias in </a:t>
            </a:r>
            <a:r>
              <a:rPr lang="en-US" baseline="0" dirty="0" err="1"/>
              <a:t>unix</a:t>
            </a:r>
            <a:r>
              <a:rPr lang="en-US" baseline="0" dirty="0"/>
              <a:t>-style systems.</a:t>
            </a:r>
          </a:p>
        </p:txBody>
      </p:sp>
      <p:sp>
        <p:nvSpPr>
          <p:cNvPr id="4" name="Slide Number Placeholder 3"/>
          <p:cNvSpPr>
            <a:spLocks noGrp="1"/>
          </p:cNvSpPr>
          <p:nvPr>
            <p:ph type="sldNum" sz="quarter" idx="10"/>
          </p:nvPr>
        </p:nvSpPr>
        <p:spPr/>
        <p:txBody>
          <a:bodyPr/>
          <a:lstStyle/>
          <a:p>
            <a:fld id="{AA2B018A-536A-4E95-B27E-3171BA8DAA5E}" type="slidenum">
              <a:rPr lang="en-US" smtClean="0"/>
              <a:pPr/>
              <a:t>35</a:t>
            </a:fld>
            <a:endParaRPr lang="en-US"/>
          </a:p>
        </p:txBody>
      </p:sp>
    </p:spTree>
    <p:extLst>
      <p:ext uri="{BB962C8B-B14F-4D97-AF65-F5344CB8AC3E}">
        <p14:creationId xmlns:p14="http://schemas.microsoft.com/office/powerpoint/2010/main" val="4415903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view is NOT materialized:</a:t>
            </a:r>
            <a:r>
              <a:rPr lang="en-US" baseline="0" dirty="0"/>
              <a:t> </a:t>
            </a:r>
            <a:r>
              <a:rPr lang="en-US" dirty="0"/>
              <a:t>Query modification process: replace view with an inner</a:t>
            </a:r>
            <a:r>
              <a:rPr lang="en-US" baseline="0" dirty="0"/>
              <a:t> query.</a:t>
            </a:r>
          </a:p>
          <a:p>
            <a:endParaRPr lang="en-US" dirty="0"/>
          </a:p>
          <a:p>
            <a:r>
              <a:rPr lang="en-US" dirty="0"/>
              <a:t>Minor</a:t>
            </a:r>
            <a:r>
              <a:rPr lang="en-US" baseline="0" dirty="0"/>
              <a:t> detail: Non materialized views possibly provide the opportunity to the database to perform some additional optimizations, such as query </a:t>
            </a:r>
            <a:r>
              <a:rPr lang="en-US" baseline="0" dirty="0" err="1"/>
              <a:t>precompilation</a:t>
            </a:r>
            <a:r>
              <a:rPr lang="en-US" baseline="0" dirty="0"/>
              <a:t>. But benefits are negligible.</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36</a:t>
            </a:fld>
            <a:endParaRPr lang="en-US"/>
          </a:p>
        </p:txBody>
      </p:sp>
    </p:spTree>
    <p:extLst>
      <p:ext uri="{BB962C8B-B14F-4D97-AF65-F5344CB8AC3E}">
        <p14:creationId xmlns:p14="http://schemas.microsoft.com/office/powerpoint/2010/main" val="1585277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view is materialized: The view</a:t>
            </a:r>
            <a:r>
              <a:rPr lang="en-US" baseline="0" dirty="0"/>
              <a:t> behaves as an additional table (it is in fact an additional ‘special’ table!).</a:t>
            </a:r>
          </a:p>
          <a:p>
            <a:endParaRPr lang="en-US" baseline="0" dirty="0"/>
          </a:p>
          <a:p>
            <a:r>
              <a:rPr lang="en-US" dirty="0"/>
              <a:t>This comes with several benefits!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Indexing: </a:t>
            </a:r>
            <a:r>
              <a:rPr lang="en-US" sz="1200" dirty="0">
                <a:sym typeface="Wingdings"/>
              </a:rPr>
              <a:t>“Think of an example with a clustered index”</a:t>
            </a:r>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37</a:t>
            </a:fld>
            <a:endParaRPr lang="en-US"/>
          </a:p>
        </p:txBody>
      </p:sp>
    </p:spTree>
    <p:extLst>
      <p:ext uri="{BB962C8B-B14F-4D97-AF65-F5344CB8AC3E}">
        <p14:creationId xmlns:p14="http://schemas.microsoft.com/office/powerpoint/2010/main" val="323515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38</a:t>
            </a:fld>
            <a:endParaRPr lang="en-US"/>
          </a:p>
        </p:txBody>
      </p:sp>
    </p:spTree>
    <p:extLst>
      <p:ext uri="{BB962C8B-B14F-4D97-AF65-F5344CB8AC3E}">
        <p14:creationId xmlns:p14="http://schemas.microsoft.com/office/powerpoint/2010/main" val="1638065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a:t>
            </a:r>
            <a:r>
              <a:rPr lang="en-US" baseline="0" dirty="0"/>
              <a:t> policies for view maintenance. </a:t>
            </a:r>
          </a:p>
          <a:p>
            <a:r>
              <a:rPr lang="en-US" baseline="0" dirty="0"/>
              <a:t>Before going on, remember that we focus on OLAP queries today. OLAP </a:t>
            </a:r>
            <a:r>
              <a:rPr lang="en-US" baseline="0" dirty="0">
                <a:sym typeface="Wingdings"/>
              </a:rPr>
              <a:t> infrequent ad-hoc updates, and in many cases are not so important. Typically, can withstand some error!</a:t>
            </a:r>
          </a:p>
          <a:p>
            <a:endParaRPr lang="en-US" baseline="0" dirty="0">
              <a:sym typeface="Wingdings"/>
            </a:endParaRPr>
          </a:p>
          <a:p>
            <a:r>
              <a:rPr lang="en-US" baseline="0" dirty="0">
                <a:sym typeface="Wingdings"/>
              </a:rPr>
              <a:t>Immediate view maintenance is what we would expect from an OLTP system. Immediately whenever an update occurs, maintain the view. An option, but too expensive if we are talking about huge datasets. ALSO not necessarily meaningful.</a:t>
            </a:r>
          </a:p>
          <a:p>
            <a:r>
              <a:rPr lang="en-US" baseline="0" dirty="0">
                <a:sym typeface="Wingdings"/>
              </a:rPr>
              <a:t>Instead, typically using deferred maintenance.</a:t>
            </a:r>
          </a:p>
          <a:p>
            <a:endParaRPr lang="en-US" baseline="0" dirty="0">
              <a:sym typeface="Wingdings"/>
            </a:endParaRPr>
          </a:p>
          <a:p>
            <a:pPr marL="171450" indent="-171450">
              <a:buFontTx/>
              <a:buChar char="-"/>
            </a:pPr>
            <a:r>
              <a:rPr lang="en-US" baseline="0" dirty="0">
                <a:sym typeface="Wingdings"/>
              </a:rPr>
              <a:t>Lazy updating: update before the query.</a:t>
            </a:r>
          </a:p>
          <a:p>
            <a:pPr marL="171450" indent="-171450">
              <a:buFontTx/>
              <a:buChar char="-"/>
            </a:pPr>
            <a:r>
              <a:rPr lang="en-US" baseline="0" dirty="0">
                <a:sym typeface="Wingdings"/>
              </a:rPr>
              <a:t>Periodic</a:t>
            </a:r>
          </a:p>
          <a:p>
            <a:pPr marL="171450" indent="-171450">
              <a:buFontTx/>
              <a:buChar char="-"/>
            </a:pPr>
            <a:r>
              <a:rPr lang="en-US" baseline="0" dirty="0">
                <a:sym typeface="Wingdings"/>
              </a:rPr>
              <a:t>Forced</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39</a:t>
            </a:fld>
            <a:endParaRPr lang="en-US"/>
          </a:p>
        </p:txBody>
      </p:sp>
    </p:spTree>
    <p:extLst>
      <p:ext uri="{BB962C8B-B14F-4D97-AF65-F5344CB8AC3E}">
        <p14:creationId xmlns:p14="http://schemas.microsoft.com/office/powerpoint/2010/main" val="14772383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BAD4D3A0-A4D8-4095-8AEA-48094881FF15}" type="slidenum">
              <a:rPr lang="en-US" altLang="en-US"/>
              <a:pPr/>
              <a:t>40</a:t>
            </a:fld>
            <a:endParaRPr lang="en-US" altLang="en-US"/>
          </a:p>
        </p:txBody>
      </p:sp>
      <p:sp>
        <p:nvSpPr>
          <p:cNvPr id="59393" name="Rectangle 1"/>
          <p:cNvSpPr txBox="1">
            <a:spLocks noGrp="1" noRot="1" noChangeAspect="1" noChangeArrowheads="1"/>
          </p:cNvSpPr>
          <p:nvPr>
            <p:ph type="sldImg"/>
          </p:nvPr>
        </p:nvSpPr>
        <p:spPr bwMode="auto">
          <a:xfrm>
            <a:off x="1182688" y="695325"/>
            <a:ext cx="4633912" cy="3475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9394" name="Rectangle 2"/>
          <p:cNvSpPr txBox="1">
            <a:spLocks noGrp="1" noChangeArrowheads="1"/>
          </p:cNvSpPr>
          <p:nvPr>
            <p:ph type="body" idx="1"/>
          </p:nvPr>
        </p:nvSpPr>
        <p:spPr bwMode="auto">
          <a:xfrm>
            <a:off x="933450" y="4402138"/>
            <a:ext cx="5130800" cy="4173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2954752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a:t>
            </a:r>
            <a:r>
              <a:rPr lang="en-US" baseline="0" dirty="0"/>
              <a:t> support systems include three complementary trends!</a:t>
            </a:r>
          </a:p>
          <a:p>
            <a:endParaRPr lang="en-US" baseline="0" dirty="0"/>
          </a:p>
          <a:p>
            <a:r>
              <a:rPr lang="en-US" dirty="0"/>
              <a:t>Data</a:t>
            </a:r>
            <a:r>
              <a:rPr lang="en-US" baseline="0" dirty="0"/>
              <a:t> warehousing concerns storage and data consolidation.</a:t>
            </a:r>
          </a:p>
          <a:p>
            <a:endParaRPr lang="en-US" baseline="0" dirty="0"/>
          </a:p>
          <a:p>
            <a:r>
              <a:rPr lang="en-US" baseline="0" dirty="0"/>
              <a:t>OLAP is about querying these data. Queries can again be expressed in SQL, but these are not typical queries. Each query typically touches all data! Queries are also arbitrarily complex </a:t>
            </a:r>
            <a:r>
              <a:rPr lang="mr-IN" baseline="0" dirty="0"/>
              <a:t>–</a:t>
            </a:r>
            <a:r>
              <a:rPr lang="en-US" baseline="0" dirty="0"/>
              <a:t> many selections, many aggregates, </a:t>
            </a:r>
            <a:r>
              <a:rPr lang="en-US" b="0" baseline="0" dirty="0"/>
              <a:t>many group </a:t>
            </a:r>
            <a:r>
              <a:rPr lang="en-US" b="0" baseline="0" dirty="0" err="1"/>
              <a:t>bys</a:t>
            </a:r>
            <a:r>
              <a:rPr lang="en-US" baseline="0" dirty="0"/>
              <a:t>. </a:t>
            </a:r>
          </a:p>
          <a:p>
            <a:endParaRPr lang="en-US" baseline="0" dirty="0"/>
          </a:p>
          <a:p>
            <a:r>
              <a:rPr lang="en-US" baseline="0" dirty="0"/>
              <a:t>Data mining important, but not in this course.</a:t>
            </a:r>
          </a:p>
          <a:p>
            <a:endParaRPr lang="en-US" baseline="0" dirty="0"/>
          </a:p>
          <a:p>
            <a:r>
              <a:rPr lang="en-US" baseline="0" dirty="0"/>
              <a:t> </a:t>
            </a:r>
          </a:p>
        </p:txBody>
      </p:sp>
      <p:sp>
        <p:nvSpPr>
          <p:cNvPr id="4" name="Slide Number Placeholder 3"/>
          <p:cNvSpPr>
            <a:spLocks noGrp="1"/>
          </p:cNvSpPr>
          <p:nvPr>
            <p:ph type="sldNum" sz="quarter" idx="10"/>
          </p:nvPr>
        </p:nvSpPr>
        <p:spPr/>
        <p:txBody>
          <a:bodyPr/>
          <a:lstStyle/>
          <a:p>
            <a:fld id="{AA2B018A-536A-4E95-B27E-3171BA8DAA5E}" type="slidenum">
              <a:rPr lang="en-US" smtClean="0"/>
              <a:pPr/>
              <a:t>4</a:t>
            </a:fld>
            <a:endParaRPr lang="en-US"/>
          </a:p>
        </p:txBody>
      </p:sp>
    </p:spTree>
    <p:extLst>
      <p:ext uri="{BB962C8B-B14F-4D97-AF65-F5344CB8AC3E}">
        <p14:creationId xmlns:p14="http://schemas.microsoft.com/office/powerpoint/2010/main" val="16585300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1C53717-B8A5-49A9-9A40-B7B8864A6F06}" type="slidenum">
              <a:rPr lang="en-US" altLang="en-US"/>
              <a:pPr/>
              <a:t>41</a:t>
            </a:fld>
            <a:endParaRPr lang="en-US" altLang="en-US"/>
          </a:p>
        </p:txBody>
      </p:sp>
      <p:sp>
        <p:nvSpPr>
          <p:cNvPr id="63489" name="Rectangle 1"/>
          <p:cNvSpPr txBox="1">
            <a:spLocks noGrp="1" noRot="1" noChangeAspect="1" noChangeArrowheads="1"/>
          </p:cNvSpPr>
          <p:nvPr>
            <p:ph type="sldImg"/>
          </p:nvPr>
        </p:nvSpPr>
        <p:spPr bwMode="auto">
          <a:xfrm>
            <a:off x="1182688" y="695325"/>
            <a:ext cx="4633912" cy="3475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Rectangle 2"/>
          <p:cNvSpPr txBox="1">
            <a:spLocks noGrp="1" noChangeArrowheads="1"/>
          </p:cNvSpPr>
          <p:nvPr>
            <p:ph type="body" idx="1"/>
          </p:nvPr>
        </p:nvSpPr>
        <p:spPr bwMode="auto">
          <a:xfrm>
            <a:off x="933450" y="4402138"/>
            <a:ext cx="5130800" cy="4173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b="1" dirty="0"/>
              <a:t>Smallest-parent:</a:t>
            </a:r>
            <a:r>
              <a:rPr lang="en-US" altLang="en-US" baseline="0" dirty="0"/>
              <a:t> Compute a </a:t>
            </a:r>
            <a:r>
              <a:rPr lang="en-US" altLang="en-US" baseline="0" dirty="0" err="1"/>
              <a:t>groupby</a:t>
            </a:r>
            <a:r>
              <a:rPr lang="en-US" altLang="en-US" baseline="0" dirty="0"/>
              <a:t> from the smallest previously computed </a:t>
            </a:r>
            <a:r>
              <a:rPr lang="en-US" altLang="en-US" baseline="0" dirty="0" err="1"/>
              <a:t>groupby</a:t>
            </a:r>
            <a:endParaRPr lang="en-US" altLang="en-US" baseline="0" dirty="0"/>
          </a:p>
          <a:p>
            <a:r>
              <a:rPr lang="en-US" altLang="en-US" b="1" baseline="0" dirty="0"/>
              <a:t>Cache-results</a:t>
            </a:r>
            <a:r>
              <a:rPr lang="en-US" altLang="en-US" baseline="0" dirty="0"/>
              <a:t>: Cache in memory the results of a </a:t>
            </a:r>
            <a:r>
              <a:rPr lang="en-US" altLang="en-US" baseline="0" dirty="0" err="1"/>
              <a:t>groupby</a:t>
            </a:r>
            <a:r>
              <a:rPr lang="en-US" altLang="en-US" baseline="0" dirty="0"/>
              <a:t> from which other </a:t>
            </a:r>
            <a:r>
              <a:rPr lang="en-US" altLang="en-US" baseline="0" dirty="0" err="1"/>
              <a:t>groupbys</a:t>
            </a:r>
            <a:r>
              <a:rPr lang="en-US" altLang="en-US" baseline="0" dirty="0"/>
              <a:t> are computed in order to reduce disk I/O</a:t>
            </a:r>
          </a:p>
          <a:p>
            <a:r>
              <a:rPr lang="en-US" altLang="en-US" b="1" baseline="0" dirty="0"/>
              <a:t>Amortize-scans</a:t>
            </a:r>
            <a:r>
              <a:rPr lang="en-US" altLang="en-US" baseline="0" dirty="0"/>
              <a:t>: Compute as many </a:t>
            </a:r>
            <a:r>
              <a:rPr lang="en-US" altLang="en-US" baseline="0" dirty="0" err="1"/>
              <a:t>groupbys</a:t>
            </a:r>
            <a:r>
              <a:rPr lang="en-US" altLang="en-US" baseline="0" dirty="0"/>
              <a:t> together as possible in memory.</a:t>
            </a:r>
          </a:p>
          <a:p>
            <a:r>
              <a:rPr lang="en-US" altLang="en-US" b="1" baseline="0" dirty="0"/>
              <a:t>Share-sorts</a:t>
            </a:r>
            <a:r>
              <a:rPr lang="en-US" altLang="en-US" baseline="0" dirty="0"/>
              <a:t>: If you use a sort-based method to compute a </a:t>
            </a:r>
            <a:r>
              <a:rPr lang="en-US" altLang="en-US" baseline="0" dirty="0" err="1"/>
              <a:t>groupby</a:t>
            </a:r>
            <a:r>
              <a:rPr lang="en-US" altLang="en-US" baseline="0" dirty="0"/>
              <a:t>, try to share the sorting cost across multiple </a:t>
            </a:r>
            <a:r>
              <a:rPr lang="en-US" altLang="en-US" baseline="0" dirty="0" err="1"/>
              <a:t>groupbys</a:t>
            </a:r>
            <a:endParaRPr lang="en-US" altLang="en-US" baseline="0" dirty="0"/>
          </a:p>
          <a:p>
            <a:r>
              <a:rPr lang="en-US" altLang="en-US" b="1" baseline="0" dirty="0"/>
              <a:t>Share-partitions</a:t>
            </a:r>
            <a:r>
              <a:rPr lang="en-US" altLang="en-US" baseline="0" dirty="0"/>
              <a:t>: If you use a hash-based method to compute a </a:t>
            </a:r>
            <a:r>
              <a:rPr lang="en-US" altLang="en-US" baseline="0" dirty="0" err="1"/>
              <a:t>groupby</a:t>
            </a:r>
            <a:r>
              <a:rPr lang="en-US" altLang="en-US" baseline="0" dirty="0"/>
              <a:t>, share the partitioning cost across multiple </a:t>
            </a:r>
            <a:r>
              <a:rPr lang="en-US" altLang="en-US" baseline="0" dirty="0" err="1"/>
              <a:t>groupbys</a:t>
            </a:r>
            <a:endParaRPr lang="en-US" altLang="en-US" baseline="0" dirty="0"/>
          </a:p>
          <a:p>
            <a:endParaRPr lang="en-US" altLang="en-US" baseline="0" dirty="0"/>
          </a:p>
        </p:txBody>
      </p:sp>
    </p:spTree>
    <p:extLst>
      <p:ext uri="{BB962C8B-B14F-4D97-AF65-F5344CB8AC3E}">
        <p14:creationId xmlns:p14="http://schemas.microsoft.com/office/powerpoint/2010/main" val="710910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01C53717-B8A5-49A9-9A40-B7B8864A6F06}" type="slidenum">
              <a:rPr lang="en-US" altLang="en-US"/>
              <a:pPr/>
              <a:t>42</a:t>
            </a:fld>
            <a:endParaRPr lang="en-US" altLang="en-US"/>
          </a:p>
        </p:txBody>
      </p:sp>
      <p:sp>
        <p:nvSpPr>
          <p:cNvPr id="63489" name="Rectangle 1"/>
          <p:cNvSpPr txBox="1">
            <a:spLocks noGrp="1" noRot="1" noChangeAspect="1" noChangeArrowheads="1"/>
          </p:cNvSpPr>
          <p:nvPr>
            <p:ph type="sldImg"/>
          </p:nvPr>
        </p:nvSpPr>
        <p:spPr bwMode="auto">
          <a:xfrm>
            <a:off x="1182688" y="695325"/>
            <a:ext cx="4633912" cy="34750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3490" name="Rectangle 2"/>
          <p:cNvSpPr txBox="1">
            <a:spLocks noGrp="1" noChangeArrowheads="1"/>
          </p:cNvSpPr>
          <p:nvPr>
            <p:ph type="body" idx="1"/>
          </p:nvPr>
        </p:nvSpPr>
        <p:spPr bwMode="auto">
          <a:xfrm>
            <a:off x="933450" y="4402138"/>
            <a:ext cx="5130800" cy="41735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ltLang="en-US" dirty="0"/>
              <a:t>B:</a:t>
            </a:r>
            <a:r>
              <a:rPr lang="en-US" altLang="en-US" baseline="0" dirty="0"/>
              <a:t> benefit</a:t>
            </a:r>
          </a:p>
          <a:p>
            <a:r>
              <a:rPr lang="en-US" altLang="en-US" baseline="0" dirty="0"/>
              <a:t>S: some set of views</a:t>
            </a:r>
          </a:p>
          <a:p>
            <a:r>
              <a:rPr lang="en-US" altLang="en-US" baseline="0" dirty="0"/>
              <a:t>C(u): cost of view u</a:t>
            </a:r>
          </a:p>
          <a:p>
            <a:endParaRPr lang="en-US" altLang="en-US" baseline="0" dirty="0"/>
          </a:p>
          <a:p>
            <a:r>
              <a:rPr lang="en-US" altLang="en-US" baseline="0" dirty="0"/>
              <a:t>We have a candidate view u to potentially include in S.</a:t>
            </a:r>
          </a:p>
          <a:p>
            <a:r>
              <a:rPr lang="en-US" altLang="en-US" b="1" baseline="0" dirty="0"/>
              <a:t>For each view w that u covers, calculate the cost of computing it using u VERSUS the cost of computing it using the cheapest suitable (i.e., compatible) view in S.</a:t>
            </a:r>
            <a:endParaRPr lang="en-US" altLang="en-US" b="1" dirty="0"/>
          </a:p>
          <a:p>
            <a:endParaRPr lang="en-US" altLang="en-US" dirty="0"/>
          </a:p>
          <a:p>
            <a:r>
              <a:rPr lang="en-US" altLang="en-US" dirty="0"/>
              <a:t>View explosion:</a:t>
            </a:r>
          </a:p>
          <a:p>
            <a:r>
              <a:rPr lang="en-US" altLang="en-US" dirty="0"/>
              <a:t>2^n views for n dimensions</a:t>
            </a:r>
          </a:p>
          <a:p>
            <a:r>
              <a:rPr lang="en-US" altLang="en-US" dirty="0"/>
              <a:t>Storage-update</a:t>
            </a:r>
            <a:r>
              <a:rPr lang="en-US" altLang="en-US" baseline="0" dirty="0"/>
              <a:t> time explosion</a:t>
            </a:r>
          </a:p>
          <a:p>
            <a:r>
              <a:rPr lang="en-US" altLang="en-US" baseline="0" dirty="0"/>
              <a:t>More precomputation does not mean better performance</a:t>
            </a:r>
          </a:p>
          <a:p>
            <a:endParaRPr lang="en-US" altLang="en-US" baseline="0" dirty="0"/>
          </a:p>
          <a:p>
            <a:endParaRPr lang="en-US" altLang="en-US" baseline="0" dirty="0"/>
          </a:p>
          <a:p>
            <a:r>
              <a:rPr lang="en-US" altLang="en-US" dirty="0"/>
              <a:t>V. </a:t>
            </a:r>
            <a:r>
              <a:rPr lang="en-US" altLang="en-US" dirty="0" err="1"/>
              <a:t>Harinarayan</a:t>
            </a:r>
            <a:r>
              <a:rPr lang="en-US" altLang="en-US" dirty="0"/>
              <a:t>, A. </a:t>
            </a:r>
            <a:r>
              <a:rPr lang="en-US" altLang="en-US" dirty="0" err="1"/>
              <a:t>Rajaraman</a:t>
            </a:r>
            <a:r>
              <a:rPr lang="en-US" altLang="en-US" dirty="0"/>
              <a:t> and J. Ullman. Implementing data cubes efficiently. In Proc. ACM SIGMOD Conf., Montreal, 1996.</a:t>
            </a:r>
          </a:p>
        </p:txBody>
      </p:sp>
    </p:spTree>
    <p:extLst>
      <p:ext uri="{BB962C8B-B14F-4D97-AF65-F5344CB8AC3E}">
        <p14:creationId xmlns:p14="http://schemas.microsoft.com/office/powerpoint/2010/main" val="3312886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43</a:t>
            </a:fld>
            <a:endParaRPr lang="en-US"/>
          </a:p>
        </p:txBody>
      </p:sp>
    </p:spTree>
    <p:extLst>
      <p:ext uri="{BB962C8B-B14F-4D97-AF65-F5344CB8AC3E}">
        <p14:creationId xmlns:p14="http://schemas.microsoft.com/office/powerpoint/2010/main" val="309321749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44</a:t>
            </a:fld>
            <a:endParaRPr lang="en-US"/>
          </a:p>
        </p:txBody>
      </p:sp>
    </p:spTree>
    <p:extLst>
      <p:ext uri="{BB962C8B-B14F-4D97-AF65-F5344CB8AC3E}">
        <p14:creationId xmlns:p14="http://schemas.microsoft.com/office/powerpoint/2010/main" val="35842859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Optimize</a:t>
            </a:r>
            <a:r>
              <a:rPr lang="en-US" baseline="0" dirty="0"/>
              <a:t> for </a:t>
            </a:r>
            <a:r>
              <a:rPr lang="en-US" baseline="0" dirty="0">
                <a:sym typeface="Wingdings"/>
              </a:rPr>
              <a:t>10 rows : limit 10 in </a:t>
            </a:r>
            <a:r>
              <a:rPr lang="en-US" baseline="0" dirty="0" err="1">
                <a:sym typeface="Wingdings"/>
              </a:rPr>
              <a:t>mysql</a:t>
            </a:r>
            <a:r>
              <a:rPr lang="en-US" baseline="0" dirty="0">
                <a:sym typeface="Wingdings"/>
              </a:rPr>
              <a:t>, </a:t>
            </a:r>
            <a:r>
              <a:rPr lang="en-US" baseline="0" dirty="0" err="1">
                <a:sym typeface="Wingdings"/>
              </a:rPr>
              <a:t>rownum</a:t>
            </a:r>
            <a:r>
              <a:rPr lang="en-US" baseline="0" dirty="0">
                <a:sym typeface="Wingdings"/>
              </a:rPr>
              <a:t>&lt;=10 in oracle</a:t>
            </a:r>
          </a:p>
          <a:p>
            <a:endParaRPr lang="en-US" baseline="0" dirty="0">
              <a:sym typeface="Wingdings"/>
            </a:endParaRPr>
          </a:p>
          <a:p>
            <a:endParaRPr lang="en-US" baseline="0" dirty="0">
              <a:sym typeface="Wingdings"/>
            </a:endParaRPr>
          </a:p>
          <a:p>
            <a:r>
              <a:rPr lang="en-US" baseline="0" dirty="0">
                <a:sym typeface="Wingdings"/>
              </a:rPr>
              <a:t>Finding the cutoff value c is non-trivial -&gt; Histograms </a:t>
            </a:r>
            <a:r>
              <a:rPr lang="en-US" baseline="0">
                <a:sym typeface="Wingdings"/>
              </a:rPr>
              <a:t>and stats do help</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45</a:t>
            </a:fld>
            <a:endParaRPr lang="en-US"/>
          </a:p>
        </p:txBody>
      </p:sp>
    </p:spTree>
    <p:extLst>
      <p:ext uri="{BB962C8B-B14F-4D97-AF65-F5344CB8AC3E}">
        <p14:creationId xmlns:p14="http://schemas.microsoft.com/office/powerpoint/2010/main" val="28536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trend: Data warehousing</a:t>
            </a:r>
          </a:p>
          <a:p>
            <a:endParaRPr lang="en-US" baseline="0" dirty="0"/>
          </a:p>
          <a:p>
            <a:r>
              <a:rPr lang="en-US" baseline="0" dirty="0"/>
              <a:t>Decision support systems rely on typically a great volume of historical data </a:t>
            </a:r>
            <a:r>
              <a:rPr lang="en-US" baseline="0" dirty="0">
                <a:sym typeface="Wingdings"/>
              </a:rPr>
              <a:t> </a:t>
            </a:r>
            <a:r>
              <a:rPr lang="en-US" dirty="0"/>
              <a:t>need</a:t>
            </a:r>
            <a:r>
              <a:rPr lang="en-US" baseline="0" dirty="0"/>
              <a:t> to integrate a lot of data that typically spans long time periods. </a:t>
            </a:r>
          </a:p>
          <a:p>
            <a:r>
              <a:rPr lang="en-US" baseline="0" dirty="0"/>
              <a:t>Data is mostly static! Few updates, mostly reads. </a:t>
            </a:r>
            <a:r>
              <a:rPr lang="en-US" baseline="0" dirty="0">
                <a:sym typeface="Wingdings"/>
              </a:rPr>
              <a:t>In fact, ETL process to handle updates, typically periodically. It is not as simple as running an SQL command </a:t>
            </a:r>
            <a:r>
              <a:rPr lang="mr-IN" baseline="0" dirty="0">
                <a:sym typeface="Wingdings"/>
              </a:rPr>
              <a:t>–</a:t>
            </a:r>
            <a:r>
              <a:rPr lang="en-US" baseline="0" dirty="0">
                <a:sym typeface="Wingdings"/>
              </a:rPr>
              <a:t> this is not a traditional database update.</a:t>
            </a:r>
          </a:p>
          <a:p>
            <a:endParaRPr lang="en-US" baseline="0" dirty="0">
              <a:sym typeface="Wingdings"/>
            </a:endParaRPr>
          </a:p>
          <a:p>
            <a:r>
              <a:rPr lang="en-US" baseline="0" dirty="0">
                <a:sym typeface="Wingdings"/>
              </a:rPr>
              <a:t>Queries are of different types. More complex, but still require interactive response times, because a user/scientist/doctor is sitting in front of a computer, waiting to get useful information that will lead her to a decision! Taking too long will: a) increase hardware cost, b) keep the analyst waiting.</a:t>
            </a:r>
          </a:p>
          <a:p>
            <a:endParaRPr lang="en-US" baseline="0" dirty="0">
              <a:sym typeface="Wingdings"/>
            </a:endParaRPr>
          </a:p>
          <a:p>
            <a:r>
              <a:rPr lang="en-US" baseline="0" dirty="0">
                <a:sym typeface="Wingdings"/>
              </a:rPr>
              <a:t>Data warehouse itself can be built on top of a relational database, e.g., Oracle.</a:t>
            </a:r>
          </a:p>
        </p:txBody>
      </p:sp>
      <p:sp>
        <p:nvSpPr>
          <p:cNvPr id="4" name="Slide Number Placeholder 3"/>
          <p:cNvSpPr>
            <a:spLocks noGrp="1"/>
          </p:cNvSpPr>
          <p:nvPr>
            <p:ph type="sldNum" sz="quarter" idx="10"/>
          </p:nvPr>
        </p:nvSpPr>
        <p:spPr/>
        <p:txBody>
          <a:bodyPr/>
          <a:lstStyle/>
          <a:p>
            <a:fld id="{AA2B018A-536A-4E95-B27E-3171BA8DAA5E}" type="slidenum">
              <a:rPr lang="en-US" smtClean="0"/>
              <a:pPr/>
              <a:t>6</a:t>
            </a:fld>
            <a:endParaRPr lang="en-US"/>
          </a:p>
        </p:txBody>
      </p:sp>
    </p:spTree>
    <p:extLst>
      <p:ext uri="{BB962C8B-B14F-4D97-AF65-F5344CB8AC3E}">
        <p14:creationId xmlns:p14="http://schemas.microsoft.com/office/powerpoint/2010/main" val="1213382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challenges</a:t>
            </a:r>
            <a:r>
              <a:rPr lang="en-US" baseline="0" dirty="0"/>
              <a:t> in data warehouses:</a:t>
            </a:r>
          </a:p>
          <a:p>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Semantic integration: Too many data sources, noisy, not necessarily from within the same department/company. Example: Some data may come from company records (operational database), some other may be bought from data markets, from browser cookies, or from web crawls. Need to normalize data from different sources, match records that refer to the same entities together, find duplicates, eliminate mismatches.</a:t>
            </a:r>
          </a:p>
          <a:p>
            <a:endParaRPr lang="en-US" baseline="0" dirty="0"/>
          </a:p>
          <a:p>
            <a:r>
              <a:rPr lang="en-US" baseline="0" dirty="0"/>
              <a:t>Heterogeneous sources, different formats, different storage.</a:t>
            </a:r>
          </a:p>
          <a:p>
            <a:endParaRPr lang="en-US" baseline="0" dirty="0"/>
          </a:p>
          <a:p>
            <a:r>
              <a:rPr lang="en-US" baseline="0" dirty="0"/>
              <a:t>Handling new data: Updates typically not real-time, not </a:t>
            </a:r>
            <a:r>
              <a:rPr lang="en-US" baseline="0" dirty="0" err="1"/>
              <a:t>adhoc</a:t>
            </a:r>
            <a:r>
              <a:rPr lang="en-US" baseline="0" dirty="0"/>
              <a:t>. But eventually need to load/incorporate the new updates from the operational databases. How do we locate these updates?</a:t>
            </a:r>
          </a:p>
          <a:p>
            <a:endParaRPr lang="en-US" baseline="0" dirty="0"/>
          </a:p>
          <a:p>
            <a:r>
              <a:rPr lang="en-US" baseline="0" dirty="0"/>
              <a:t>Metadata: complex process. Need to keep a lot of metadata that will enable us just to run this process.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7</a:t>
            </a:fld>
            <a:endParaRPr lang="en-US"/>
          </a:p>
        </p:txBody>
      </p:sp>
    </p:spTree>
    <p:extLst>
      <p:ext uri="{BB962C8B-B14F-4D97-AF65-F5344CB8AC3E}">
        <p14:creationId xmlns:p14="http://schemas.microsoft.com/office/powerpoint/2010/main" val="1229173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challenge -  </a:t>
            </a:r>
            <a:r>
              <a:rPr lang="en-US" b="1" dirty="0"/>
              <a:t>what we will look into today</a:t>
            </a:r>
            <a:r>
              <a:rPr lang="en-US" dirty="0"/>
              <a:t>:</a:t>
            </a:r>
          </a:p>
          <a:p>
            <a:r>
              <a:rPr lang="en-US" dirty="0"/>
              <a:t>- Querying.</a:t>
            </a:r>
            <a:r>
              <a:rPr lang="en-US" baseline="0" dirty="0"/>
              <a:t> Different than traditional OLTP queries</a:t>
            </a:r>
          </a:p>
          <a:p>
            <a:r>
              <a:rPr lang="en-US" dirty="0"/>
              <a:t>We</a:t>
            </a:r>
            <a:r>
              <a:rPr lang="en-US" baseline="0" dirty="0"/>
              <a:t> typically have huge data. Queries touch almost all data. </a:t>
            </a:r>
          </a:p>
          <a:p>
            <a:r>
              <a:rPr lang="en-US" baseline="0" dirty="0"/>
              <a:t>They are exploratory queries, ad-hoc. A data analyst, a scientist, </a:t>
            </a:r>
            <a:r>
              <a:rPr lang="en-US" b="1" baseline="0" dirty="0"/>
              <a:t>does not know </a:t>
            </a:r>
            <a:r>
              <a:rPr lang="en-US" baseline="0" dirty="0"/>
              <a:t>WHAT he needs to ask for. He will just start exploring the data space, looking for interesting conclusions that can be profitable for the company. </a:t>
            </a:r>
            <a:r>
              <a:rPr lang="en-US" baseline="0" dirty="0">
                <a:sym typeface="Wingdings"/>
              </a:rPr>
              <a:t> difficult to describe these queries, and difficult to optimize for these queries as well.</a:t>
            </a:r>
          </a:p>
          <a:p>
            <a:endParaRPr lang="en-US" baseline="0"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8</a:t>
            </a:fld>
            <a:endParaRPr lang="en-US"/>
          </a:p>
        </p:txBody>
      </p:sp>
    </p:spTree>
    <p:extLst>
      <p:ext uri="{BB962C8B-B14F-4D97-AF65-F5344CB8AC3E}">
        <p14:creationId xmlns:p14="http://schemas.microsoft.com/office/powerpoint/2010/main" val="1203996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Precisely for this last problem, for querying,</a:t>
            </a:r>
            <a:r>
              <a:rPr lang="en-US" baseline="0" dirty="0"/>
              <a:t> we have OLAP: Online analytical processing. A query language (extension of SQL) and a set of tools that are suitable and developed to extract insights from data warehouses</a:t>
            </a:r>
            <a:endParaRPr lang="en-US" dirty="0"/>
          </a:p>
        </p:txBody>
      </p:sp>
      <p:sp>
        <p:nvSpPr>
          <p:cNvPr id="4" name="Slide Number Placeholder 3"/>
          <p:cNvSpPr>
            <a:spLocks noGrp="1"/>
          </p:cNvSpPr>
          <p:nvPr>
            <p:ph type="sldNum" sz="quarter" idx="10"/>
          </p:nvPr>
        </p:nvSpPr>
        <p:spPr/>
        <p:txBody>
          <a:bodyPr/>
          <a:lstStyle/>
          <a:p>
            <a:fld id="{AA2B018A-536A-4E95-B27E-3171BA8DAA5E}" type="slidenum">
              <a:rPr lang="en-US" smtClean="0"/>
              <a:pPr/>
              <a:t>9</a:t>
            </a:fld>
            <a:endParaRPr lang="en-US"/>
          </a:p>
        </p:txBody>
      </p:sp>
    </p:spTree>
    <p:extLst>
      <p:ext uri="{BB962C8B-B14F-4D97-AF65-F5344CB8AC3E}">
        <p14:creationId xmlns:p14="http://schemas.microsoft.com/office/powerpoint/2010/main" val="1204078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that we consider is</a:t>
            </a:r>
            <a:r>
              <a:rPr lang="en-US" baseline="0" dirty="0"/>
              <a:t> by definition multidimensional. Here we see the #sales of each product for each time id, and for each store (location id).</a:t>
            </a:r>
          </a:p>
          <a:p>
            <a:r>
              <a:rPr lang="en-US" baseline="0" dirty="0"/>
              <a:t>User is interested to get insights from this multi-dimensional data. A possible insight would be that, the product with product id 11 is not very popular in location with id 1.</a:t>
            </a:r>
          </a:p>
          <a:p>
            <a:r>
              <a:rPr lang="en-US" baseline="0" dirty="0"/>
              <a:t>The problem is that this data here is too detailed </a:t>
            </a:r>
            <a:r>
              <a:rPr lang="en-US" baseline="0" dirty="0">
                <a:sym typeface="Wingdings"/>
              </a:rPr>
              <a:t> practically useless for the purpose of getting insights, and will take a lot of time for an analyst to go over it. Think that we may have millions and millions of such tuples.</a:t>
            </a:r>
          </a:p>
          <a:p>
            <a:endParaRPr lang="en-US" baseline="0" dirty="0">
              <a:sym typeface="Wingdings"/>
            </a:endParaRPr>
          </a:p>
          <a:p>
            <a:r>
              <a:rPr lang="en-US" baseline="0" dirty="0">
                <a:sym typeface="Wingdings"/>
              </a:rPr>
              <a:t>We instead need </a:t>
            </a:r>
            <a:r>
              <a:rPr lang="en-US" b="1" baseline="0" dirty="0">
                <a:sym typeface="Wingdings"/>
              </a:rPr>
              <a:t>aggregates</a:t>
            </a:r>
            <a:r>
              <a:rPr lang="en-US" baseline="0" dirty="0"/>
              <a:t>, e.g., sums of sales for each product, for a particular time, or even for a period of time. In this example, we see a slice of data for a particular location. This is aggregate information</a:t>
            </a:r>
          </a:p>
        </p:txBody>
      </p:sp>
      <p:sp>
        <p:nvSpPr>
          <p:cNvPr id="4" name="Slide Number Placeholder 3"/>
          <p:cNvSpPr>
            <a:spLocks noGrp="1"/>
          </p:cNvSpPr>
          <p:nvPr>
            <p:ph type="sldNum" sz="quarter" idx="10"/>
          </p:nvPr>
        </p:nvSpPr>
        <p:spPr/>
        <p:txBody>
          <a:bodyPr/>
          <a:lstStyle/>
          <a:p>
            <a:fld id="{AA2B018A-536A-4E95-B27E-3171BA8DAA5E}" type="slidenum">
              <a:rPr lang="en-US" smtClean="0"/>
              <a:pPr/>
              <a:t>10</a:t>
            </a:fld>
            <a:endParaRPr lang="en-US"/>
          </a:p>
        </p:txBody>
      </p:sp>
    </p:spTree>
    <p:extLst>
      <p:ext uri="{BB962C8B-B14F-4D97-AF65-F5344CB8AC3E}">
        <p14:creationId xmlns:p14="http://schemas.microsoft.com/office/powerpoint/2010/main" val="1406248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a:xfrm>
            <a:off x="685800" y="2130425"/>
            <a:ext cx="7772400" cy="1470025"/>
          </a:xfrm>
        </p:spPr>
        <p:txBody>
          <a:bodyPr/>
          <a:lstStyle>
            <a:lvl1pPr>
              <a:defRPr/>
            </a:lvl1pPr>
          </a:lstStyle>
          <a:p>
            <a:r>
              <a:rPr lang="en-US"/>
              <a:t>Click to edit Master title style</a:t>
            </a:r>
          </a:p>
        </p:txBody>
      </p:sp>
      <p:sp>
        <p:nvSpPr>
          <p:cNvPr id="13315" name="Rectangle 3"/>
          <p:cNvSpPr>
            <a:spLocks noGrp="1" noChangeArrowheads="1"/>
          </p:cNvSpPr>
          <p:nvPr>
            <p:ph type="subTitle" idx="1"/>
          </p:nvPr>
        </p:nvSpPr>
        <p:spPr>
          <a:xfrm>
            <a:off x="685800" y="3886200"/>
            <a:ext cx="7772400" cy="1752600"/>
          </a:xfrm>
        </p:spPr>
        <p:txBody>
          <a:bodyPr/>
          <a:lstStyle>
            <a:lvl1pPr marL="0" indent="0">
              <a:buFontTx/>
              <a:buNone/>
              <a:defRPr/>
            </a:lvl1pPr>
          </a:lstStyle>
          <a:p>
            <a:r>
              <a:rPr lang="en-US"/>
              <a:t>Click to edit Master subtitle style</a:t>
            </a:r>
          </a:p>
        </p:txBody>
      </p:sp>
      <p:grpSp>
        <p:nvGrpSpPr>
          <p:cNvPr id="13319" name="Group 7"/>
          <p:cNvGrpSpPr>
            <a:grpSpLocks noChangeAspect="1"/>
          </p:cNvGrpSpPr>
          <p:nvPr/>
        </p:nvGrpSpPr>
        <p:grpSpPr bwMode="auto">
          <a:xfrm>
            <a:off x="7162800" y="6096000"/>
            <a:ext cx="1590675" cy="457200"/>
            <a:chOff x="3269" y="1445"/>
            <a:chExt cx="1680" cy="482"/>
          </a:xfrm>
        </p:grpSpPr>
        <p:sp>
          <p:nvSpPr>
            <p:cNvPr id="13320" name="Rectangle 8"/>
            <p:cNvSpPr>
              <a:spLocks noChangeAspect="1" noChangeArrowheads="1"/>
            </p:cNvSpPr>
            <p:nvPr userDrawn="1"/>
          </p:nvSpPr>
          <p:spPr bwMode="auto">
            <a:xfrm>
              <a:off x="3269" y="1445"/>
              <a:ext cx="1680" cy="480"/>
            </a:xfrm>
            <a:prstGeom prst="rect">
              <a:avLst/>
            </a:prstGeom>
            <a:solidFill>
              <a:srgbClr val="FFFFFF"/>
            </a:solidFill>
            <a:ln w="9525">
              <a:noFill/>
              <a:miter lim="800000"/>
              <a:headEnd/>
              <a:tailEnd/>
            </a:ln>
          </p:spPr>
          <p:txBody>
            <a:bodyPr/>
            <a:lstStyle/>
            <a:p>
              <a:endParaRPr lang="en-US"/>
            </a:p>
          </p:txBody>
        </p:sp>
        <p:sp>
          <p:nvSpPr>
            <p:cNvPr id="13321" name="Freeform 9"/>
            <p:cNvSpPr>
              <a:spLocks noChangeAspect="1"/>
            </p:cNvSpPr>
            <p:nvPr userDrawn="1"/>
          </p:nvSpPr>
          <p:spPr bwMode="auto">
            <a:xfrm>
              <a:off x="3269" y="1445"/>
              <a:ext cx="545" cy="480"/>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a:p>
          </p:txBody>
        </p:sp>
        <p:sp>
          <p:nvSpPr>
            <p:cNvPr id="13322" name="Freeform 10"/>
            <p:cNvSpPr>
              <a:spLocks noChangeAspect="1"/>
            </p:cNvSpPr>
            <p:nvPr userDrawn="1"/>
          </p:nvSpPr>
          <p:spPr bwMode="auto">
            <a:xfrm>
              <a:off x="4397" y="1445"/>
              <a:ext cx="552" cy="480"/>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a:p>
          </p:txBody>
        </p:sp>
        <p:sp>
          <p:nvSpPr>
            <p:cNvPr id="13323" name="Freeform 11"/>
            <p:cNvSpPr>
              <a:spLocks noChangeAspect="1"/>
            </p:cNvSpPr>
            <p:nvPr userDrawn="1"/>
          </p:nvSpPr>
          <p:spPr bwMode="auto">
            <a:xfrm>
              <a:off x="3797" y="1445"/>
              <a:ext cx="121" cy="482"/>
            </a:xfrm>
            <a:custGeom>
              <a:avLst/>
              <a:gdLst/>
              <a:ahLst/>
              <a:cxnLst>
                <a:cxn ang="0">
                  <a:pos x="63" y="0"/>
                </a:cxn>
                <a:cxn ang="0">
                  <a:pos x="121" y="0"/>
                </a:cxn>
                <a:cxn ang="0">
                  <a:pos x="120" y="2"/>
                </a:cxn>
                <a:cxn ang="0">
                  <a:pos x="118" y="4"/>
                </a:cxn>
                <a:cxn ang="0">
                  <a:pos x="115" y="11"/>
                </a:cxn>
                <a:cxn ang="0">
                  <a:pos x="111" y="18"/>
                </a:cxn>
                <a:cxn ang="0">
                  <a:pos x="106" y="29"/>
                </a:cxn>
                <a:cxn ang="0">
                  <a:pos x="101" y="41"/>
                </a:cxn>
                <a:cxn ang="0">
                  <a:pos x="95" y="54"/>
                </a:cxn>
                <a:cxn ang="0">
                  <a:pos x="89" y="68"/>
                </a:cxn>
                <a:cxn ang="0">
                  <a:pos x="84" y="84"/>
                </a:cxn>
                <a:cxn ang="0">
                  <a:pos x="78" y="101"/>
                </a:cxn>
                <a:cxn ang="0">
                  <a:pos x="72" y="118"/>
                </a:cxn>
                <a:cxn ang="0">
                  <a:pos x="67" y="137"/>
                </a:cxn>
                <a:cxn ang="0">
                  <a:pos x="63" y="156"/>
                </a:cxn>
                <a:cxn ang="0">
                  <a:pos x="60" y="175"/>
                </a:cxn>
                <a:cxn ang="0">
                  <a:pos x="58" y="194"/>
                </a:cxn>
                <a:cxn ang="0">
                  <a:pos x="56" y="213"/>
                </a:cxn>
                <a:cxn ang="0">
                  <a:pos x="114" y="213"/>
                </a:cxn>
                <a:cxn ang="0">
                  <a:pos x="114" y="263"/>
                </a:cxn>
                <a:cxn ang="0">
                  <a:pos x="54" y="263"/>
                </a:cxn>
                <a:cxn ang="0">
                  <a:pos x="54" y="279"/>
                </a:cxn>
                <a:cxn ang="0">
                  <a:pos x="55" y="291"/>
                </a:cxn>
                <a:cxn ang="0">
                  <a:pos x="56" y="304"/>
                </a:cxn>
                <a:cxn ang="0">
                  <a:pos x="59" y="321"/>
                </a:cxn>
                <a:cxn ang="0">
                  <a:pos x="63" y="339"/>
                </a:cxn>
                <a:cxn ang="0">
                  <a:pos x="67" y="359"/>
                </a:cxn>
                <a:cxn ang="0">
                  <a:pos x="74" y="382"/>
                </a:cxn>
                <a:cxn ang="0">
                  <a:pos x="82" y="405"/>
                </a:cxn>
                <a:cxn ang="0">
                  <a:pos x="93" y="430"/>
                </a:cxn>
                <a:cxn ang="0">
                  <a:pos x="105" y="456"/>
                </a:cxn>
                <a:cxn ang="0">
                  <a:pos x="121" y="482"/>
                </a:cxn>
                <a:cxn ang="0">
                  <a:pos x="63" y="482"/>
                </a:cxn>
                <a:cxn ang="0">
                  <a:pos x="62" y="481"/>
                </a:cxn>
                <a:cxn ang="0">
                  <a:pos x="57" y="473"/>
                </a:cxn>
                <a:cxn ang="0">
                  <a:pos x="53" y="466"/>
                </a:cxn>
                <a:cxn ang="0">
                  <a:pos x="48" y="458"/>
                </a:cxn>
                <a:cxn ang="0">
                  <a:pos x="43" y="447"/>
                </a:cxn>
                <a:cxn ang="0">
                  <a:pos x="37" y="435"/>
                </a:cxn>
                <a:cxn ang="0">
                  <a:pos x="31" y="421"/>
                </a:cxn>
                <a:cxn ang="0">
                  <a:pos x="26" y="404"/>
                </a:cxn>
                <a:cxn ang="0">
                  <a:pos x="20" y="387"/>
                </a:cxn>
                <a:cxn ang="0">
                  <a:pos x="15" y="368"/>
                </a:cxn>
                <a:cxn ang="0">
                  <a:pos x="10" y="348"/>
                </a:cxn>
                <a:cxn ang="0">
                  <a:pos x="6" y="326"/>
                </a:cxn>
                <a:cxn ang="0">
                  <a:pos x="3" y="303"/>
                </a:cxn>
                <a:cxn ang="0">
                  <a:pos x="1" y="279"/>
                </a:cxn>
                <a:cxn ang="0">
                  <a:pos x="0" y="252"/>
                </a:cxn>
                <a:cxn ang="0">
                  <a:pos x="1" y="224"/>
                </a:cxn>
                <a:cxn ang="0">
                  <a:pos x="4" y="196"/>
                </a:cxn>
                <a:cxn ang="0">
                  <a:pos x="8" y="166"/>
                </a:cxn>
                <a:cxn ang="0">
                  <a:pos x="14" y="134"/>
                </a:cxn>
                <a:cxn ang="0">
                  <a:pos x="23" y="103"/>
                </a:cxn>
                <a:cxn ang="0">
                  <a:pos x="33" y="70"/>
                </a:cxn>
                <a:cxn ang="0">
                  <a:pos x="47" y="35"/>
                </a:cxn>
                <a:cxn ang="0">
                  <a:pos x="63" y="0"/>
                </a:cxn>
              </a:cxnLst>
              <a:rect l="0" t="0" r="r" b="b"/>
              <a:pathLst>
                <a:path w="121" h="482">
                  <a:moveTo>
                    <a:pt x="63" y="0"/>
                  </a:moveTo>
                  <a:lnTo>
                    <a:pt x="121" y="0"/>
                  </a:lnTo>
                  <a:lnTo>
                    <a:pt x="120" y="2"/>
                  </a:lnTo>
                  <a:lnTo>
                    <a:pt x="118" y="4"/>
                  </a:lnTo>
                  <a:lnTo>
                    <a:pt x="115" y="11"/>
                  </a:lnTo>
                  <a:lnTo>
                    <a:pt x="111" y="18"/>
                  </a:lnTo>
                  <a:lnTo>
                    <a:pt x="106" y="29"/>
                  </a:lnTo>
                  <a:lnTo>
                    <a:pt x="101" y="41"/>
                  </a:lnTo>
                  <a:lnTo>
                    <a:pt x="95" y="54"/>
                  </a:lnTo>
                  <a:lnTo>
                    <a:pt x="89" y="68"/>
                  </a:lnTo>
                  <a:lnTo>
                    <a:pt x="84" y="84"/>
                  </a:lnTo>
                  <a:lnTo>
                    <a:pt x="78" y="101"/>
                  </a:lnTo>
                  <a:lnTo>
                    <a:pt x="72" y="118"/>
                  </a:lnTo>
                  <a:lnTo>
                    <a:pt x="67" y="137"/>
                  </a:lnTo>
                  <a:lnTo>
                    <a:pt x="63" y="156"/>
                  </a:lnTo>
                  <a:lnTo>
                    <a:pt x="60" y="175"/>
                  </a:lnTo>
                  <a:lnTo>
                    <a:pt x="58" y="194"/>
                  </a:lnTo>
                  <a:lnTo>
                    <a:pt x="56" y="213"/>
                  </a:lnTo>
                  <a:lnTo>
                    <a:pt x="114" y="213"/>
                  </a:lnTo>
                  <a:lnTo>
                    <a:pt x="114" y="263"/>
                  </a:lnTo>
                  <a:lnTo>
                    <a:pt x="54" y="263"/>
                  </a:lnTo>
                  <a:lnTo>
                    <a:pt x="54" y="279"/>
                  </a:lnTo>
                  <a:lnTo>
                    <a:pt x="55" y="291"/>
                  </a:lnTo>
                  <a:lnTo>
                    <a:pt x="56" y="304"/>
                  </a:lnTo>
                  <a:lnTo>
                    <a:pt x="59" y="321"/>
                  </a:lnTo>
                  <a:lnTo>
                    <a:pt x="63" y="339"/>
                  </a:lnTo>
                  <a:lnTo>
                    <a:pt x="67" y="359"/>
                  </a:lnTo>
                  <a:lnTo>
                    <a:pt x="74" y="382"/>
                  </a:lnTo>
                  <a:lnTo>
                    <a:pt x="82" y="405"/>
                  </a:lnTo>
                  <a:lnTo>
                    <a:pt x="93" y="430"/>
                  </a:lnTo>
                  <a:lnTo>
                    <a:pt x="105" y="456"/>
                  </a:lnTo>
                  <a:lnTo>
                    <a:pt x="121" y="482"/>
                  </a:lnTo>
                  <a:lnTo>
                    <a:pt x="63" y="482"/>
                  </a:lnTo>
                  <a:lnTo>
                    <a:pt x="62" y="481"/>
                  </a:lnTo>
                  <a:lnTo>
                    <a:pt x="57" y="473"/>
                  </a:lnTo>
                  <a:lnTo>
                    <a:pt x="53" y="466"/>
                  </a:lnTo>
                  <a:lnTo>
                    <a:pt x="48" y="458"/>
                  </a:lnTo>
                  <a:lnTo>
                    <a:pt x="43" y="447"/>
                  </a:lnTo>
                  <a:lnTo>
                    <a:pt x="37" y="435"/>
                  </a:lnTo>
                  <a:lnTo>
                    <a:pt x="31" y="421"/>
                  </a:lnTo>
                  <a:lnTo>
                    <a:pt x="26" y="404"/>
                  </a:lnTo>
                  <a:lnTo>
                    <a:pt x="20" y="387"/>
                  </a:lnTo>
                  <a:lnTo>
                    <a:pt x="15" y="368"/>
                  </a:lnTo>
                  <a:lnTo>
                    <a:pt x="10" y="348"/>
                  </a:lnTo>
                  <a:lnTo>
                    <a:pt x="6" y="326"/>
                  </a:lnTo>
                  <a:lnTo>
                    <a:pt x="3" y="303"/>
                  </a:lnTo>
                  <a:lnTo>
                    <a:pt x="1" y="279"/>
                  </a:lnTo>
                  <a:lnTo>
                    <a:pt x="0" y="252"/>
                  </a:lnTo>
                  <a:lnTo>
                    <a:pt x="1" y="224"/>
                  </a:lnTo>
                  <a:lnTo>
                    <a:pt x="4" y="196"/>
                  </a:lnTo>
                  <a:lnTo>
                    <a:pt x="8" y="166"/>
                  </a:lnTo>
                  <a:lnTo>
                    <a:pt x="14" y="134"/>
                  </a:lnTo>
                  <a:lnTo>
                    <a:pt x="23" y="103"/>
                  </a:lnTo>
                  <a:lnTo>
                    <a:pt x="33" y="70"/>
                  </a:lnTo>
                  <a:lnTo>
                    <a:pt x="47" y="35"/>
                  </a:lnTo>
                  <a:lnTo>
                    <a:pt x="63" y="0"/>
                  </a:lnTo>
                  <a:close/>
                </a:path>
              </a:pathLst>
            </a:custGeom>
            <a:solidFill>
              <a:srgbClr val="000000"/>
            </a:solidFill>
            <a:ln w="9525">
              <a:noFill/>
              <a:round/>
              <a:headEnd/>
              <a:tailEnd/>
            </a:ln>
          </p:spPr>
          <p:txBody>
            <a:bodyPr/>
            <a:lstStyle/>
            <a:p>
              <a:endParaRPr lang="en-US"/>
            </a:p>
          </p:txBody>
        </p:sp>
        <p:sp>
          <p:nvSpPr>
            <p:cNvPr id="13324" name="Freeform 12"/>
            <p:cNvSpPr>
              <a:spLocks noChangeAspect="1"/>
            </p:cNvSpPr>
            <p:nvPr userDrawn="1"/>
          </p:nvSpPr>
          <p:spPr bwMode="auto">
            <a:xfrm>
              <a:off x="4157" y="1445"/>
              <a:ext cx="120" cy="482"/>
            </a:xfrm>
            <a:custGeom>
              <a:avLst/>
              <a:gdLst/>
              <a:ahLst/>
              <a:cxnLst>
                <a:cxn ang="0">
                  <a:pos x="62" y="0"/>
                </a:cxn>
                <a:cxn ang="0">
                  <a:pos x="120" y="0"/>
                </a:cxn>
                <a:cxn ang="0">
                  <a:pos x="119" y="2"/>
                </a:cxn>
                <a:cxn ang="0">
                  <a:pos x="117" y="4"/>
                </a:cxn>
                <a:cxn ang="0">
                  <a:pos x="114" y="11"/>
                </a:cxn>
                <a:cxn ang="0">
                  <a:pos x="110" y="18"/>
                </a:cxn>
                <a:cxn ang="0">
                  <a:pos x="106" y="29"/>
                </a:cxn>
                <a:cxn ang="0">
                  <a:pos x="100" y="41"/>
                </a:cxn>
                <a:cxn ang="0">
                  <a:pos x="94" y="54"/>
                </a:cxn>
                <a:cxn ang="0">
                  <a:pos x="89" y="68"/>
                </a:cxn>
                <a:cxn ang="0">
                  <a:pos x="82" y="84"/>
                </a:cxn>
                <a:cxn ang="0">
                  <a:pos x="71" y="118"/>
                </a:cxn>
                <a:cxn ang="0">
                  <a:pos x="62" y="156"/>
                </a:cxn>
                <a:cxn ang="0">
                  <a:pos x="59" y="175"/>
                </a:cxn>
                <a:cxn ang="0">
                  <a:pos x="56" y="194"/>
                </a:cxn>
                <a:cxn ang="0">
                  <a:pos x="55" y="213"/>
                </a:cxn>
                <a:cxn ang="0">
                  <a:pos x="113" y="213"/>
                </a:cxn>
                <a:cxn ang="0">
                  <a:pos x="113" y="263"/>
                </a:cxn>
                <a:cxn ang="0">
                  <a:pos x="55" y="263"/>
                </a:cxn>
                <a:cxn ang="0">
                  <a:pos x="55" y="482"/>
                </a:cxn>
                <a:cxn ang="0">
                  <a:pos x="0" y="482"/>
                </a:cxn>
                <a:cxn ang="0">
                  <a:pos x="0" y="241"/>
                </a:cxn>
                <a:cxn ang="0">
                  <a:pos x="1" y="215"/>
                </a:cxn>
                <a:cxn ang="0">
                  <a:pos x="4" y="188"/>
                </a:cxn>
                <a:cxn ang="0">
                  <a:pos x="8" y="159"/>
                </a:cxn>
                <a:cxn ang="0">
                  <a:pos x="15" y="129"/>
                </a:cxn>
                <a:cxn ang="0">
                  <a:pos x="23" y="98"/>
                </a:cxn>
                <a:cxn ang="0">
                  <a:pos x="34" y="66"/>
                </a:cxn>
                <a:cxn ang="0">
                  <a:pos x="46" y="34"/>
                </a:cxn>
                <a:cxn ang="0">
                  <a:pos x="62" y="0"/>
                </a:cxn>
              </a:cxnLst>
              <a:rect l="0" t="0" r="r" b="b"/>
              <a:pathLst>
                <a:path w="120" h="482">
                  <a:moveTo>
                    <a:pt x="62" y="0"/>
                  </a:moveTo>
                  <a:lnTo>
                    <a:pt x="120" y="0"/>
                  </a:lnTo>
                  <a:lnTo>
                    <a:pt x="119" y="2"/>
                  </a:lnTo>
                  <a:lnTo>
                    <a:pt x="117" y="4"/>
                  </a:lnTo>
                  <a:lnTo>
                    <a:pt x="114" y="11"/>
                  </a:lnTo>
                  <a:lnTo>
                    <a:pt x="110" y="18"/>
                  </a:lnTo>
                  <a:lnTo>
                    <a:pt x="106" y="29"/>
                  </a:lnTo>
                  <a:lnTo>
                    <a:pt x="100" y="41"/>
                  </a:lnTo>
                  <a:lnTo>
                    <a:pt x="94" y="54"/>
                  </a:lnTo>
                  <a:lnTo>
                    <a:pt x="89" y="68"/>
                  </a:lnTo>
                  <a:lnTo>
                    <a:pt x="82" y="84"/>
                  </a:lnTo>
                  <a:lnTo>
                    <a:pt x="71" y="118"/>
                  </a:lnTo>
                  <a:lnTo>
                    <a:pt x="62" y="156"/>
                  </a:lnTo>
                  <a:lnTo>
                    <a:pt x="59" y="175"/>
                  </a:lnTo>
                  <a:lnTo>
                    <a:pt x="56" y="194"/>
                  </a:lnTo>
                  <a:lnTo>
                    <a:pt x="55" y="213"/>
                  </a:lnTo>
                  <a:lnTo>
                    <a:pt x="113" y="213"/>
                  </a:lnTo>
                  <a:lnTo>
                    <a:pt x="113" y="263"/>
                  </a:lnTo>
                  <a:lnTo>
                    <a:pt x="55" y="263"/>
                  </a:lnTo>
                  <a:lnTo>
                    <a:pt x="55" y="482"/>
                  </a:lnTo>
                  <a:lnTo>
                    <a:pt x="0" y="482"/>
                  </a:lnTo>
                  <a:lnTo>
                    <a:pt x="0" y="241"/>
                  </a:lnTo>
                  <a:lnTo>
                    <a:pt x="1" y="215"/>
                  </a:lnTo>
                  <a:lnTo>
                    <a:pt x="4" y="188"/>
                  </a:lnTo>
                  <a:lnTo>
                    <a:pt x="8" y="159"/>
                  </a:lnTo>
                  <a:lnTo>
                    <a:pt x="15" y="129"/>
                  </a:lnTo>
                  <a:lnTo>
                    <a:pt x="23" y="98"/>
                  </a:lnTo>
                  <a:lnTo>
                    <a:pt x="34" y="66"/>
                  </a:lnTo>
                  <a:lnTo>
                    <a:pt x="46" y="34"/>
                  </a:lnTo>
                  <a:lnTo>
                    <a:pt x="62" y="0"/>
                  </a:lnTo>
                  <a:close/>
                </a:path>
              </a:pathLst>
            </a:custGeom>
            <a:solidFill>
              <a:srgbClr val="000000"/>
            </a:solidFill>
            <a:ln w="9525">
              <a:noFill/>
              <a:round/>
              <a:headEnd/>
              <a:tailEnd/>
            </a:ln>
          </p:spPr>
          <p:txBody>
            <a:bodyPr/>
            <a:lstStyle/>
            <a:p>
              <a:endParaRPr lang="en-US"/>
            </a:p>
          </p:txBody>
        </p:sp>
        <p:sp>
          <p:nvSpPr>
            <p:cNvPr id="13325" name="Freeform 13"/>
            <p:cNvSpPr>
              <a:spLocks noChangeAspect="1"/>
            </p:cNvSpPr>
            <p:nvPr userDrawn="1"/>
          </p:nvSpPr>
          <p:spPr bwMode="auto">
            <a:xfrm>
              <a:off x="4300" y="1445"/>
              <a:ext cx="121" cy="482"/>
            </a:xfrm>
            <a:custGeom>
              <a:avLst/>
              <a:gdLst/>
              <a:ahLst/>
              <a:cxnLst>
                <a:cxn ang="0">
                  <a:pos x="0" y="0"/>
                </a:cxn>
                <a:cxn ang="0">
                  <a:pos x="53" y="0"/>
                </a:cxn>
                <a:cxn ang="0">
                  <a:pos x="53" y="263"/>
                </a:cxn>
                <a:cxn ang="0">
                  <a:pos x="53" y="279"/>
                </a:cxn>
                <a:cxn ang="0">
                  <a:pos x="54" y="291"/>
                </a:cxn>
                <a:cxn ang="0">
                  <a:pos x="57" y="304"/>
                </a:cxn>
                <a:cxn ang="0">
                  <a:pos x="58" y="321"/>
                </a:cxn>
                <a:cxn ang="0">
                  <a:pos x="63" y="339"/>
                </a:cxn>
                <a:cxn ang="0">
                  <a:pos x="66" y="359"/>
                </a:cxn>
                <a:cxn ang="0">
                  <a:pos x="74" y="382"/>
                </a:cxn>
                <a:cxn ang="0">
                  <a:pos x="82" y="405"/>
                </a:cxn>
                <a:cxn ang="0">
                  <a:pos x="93" y="430"/>
                </a:cxn>
                <a:cxn ang="0">
                  <a:pos x="105" y="456"/>
                </a:cxn>
                <a:cxn ang="0">
                  <a:pos x="121" y="482"/>
                </a:cxn>
                <a:cxn ang="0">
                  <a:pos x="63" y="482"/>
                </a:cxn>
                <a:cxn ang="0">
                  <a:pos x="62" y="481"/>
                </a:cxn>
                <a:cxn ang="0">
                  <a:pos x="59" y="478"/>
                </a:cxn>
                <a:cxn ang="0">
                  <a:pos x="57" y="473"/>
                </a:cxn>
                <a:cxn ang="0">
                  <a:pos x="52" y="465"/>
                </a:cxn>
                <a:cxn ang="0">
                  <a:pos x="47" y="456"/>
                </a:cxn>
                <a:cxn ang="0">
                  <a:pos x="41" y="445"/>
                </a:cxn>
                <a:cxn ang="0">
                  <a:pos x="36" y="433"/>
                </a:cxn>
                <a:cxn ang="0">
                  <a:pos x="29" y="418"/>
                </a:cxn>
                <a:cxn ang="0">
                  <a:pos x="23" y="401"/>
                </a:cxn>
                <a:cxn ang="0">
                  <a:pos x="18" y="383"/>
                </a:cxn>
                <a:cxn ang="0">
                  <a:pos x="12" y="363"/>
                </a:cxn>
                <a:cxn ang="0">
                  <a:pos x="8" y="342"/>
                </a:cxn>
                <a:cxn ang="0">
                  <a:pos x="4" y="319"/>
                </a:cxn>
                <a:cxn ang="0">
                  <a:pos x="1" y="294"/>
                </a:cxn>
                <a:cxn ang="0">
                  <a:pos x="0" y="268"/>
                </a:cxn>
                <a:cxn ang="0">
                  <a:pos x="0" y="0"/>
                </a:cxn>
              </a:cxnLst>
              <a:rect l="0" t="0" r="r" b="b"/>
              <a:pathLst>
                <a:path w="121" h="482">
                  <a:moveTo>
                    <a:pt x="0" y="0"/>
                  </a:moveTo>
                  <a:lnTo>
                    <a:pt x="53" y="0"/>
                  </a:lnTo>
                  <a:lnTo>
                    <a:pt x="53" y="263"/>
                  </a:lnTo>
                  <a:lnTo>
                    <a:pt x="53" y="279"/>
                  </a:lnTo>
                  <a:lnTo>
                    <a:pt x="54" y="291"/>
                  </a:lnTo>
                  <a:lnTo>
                    <a:pt x="57" y="304"/>
                  </a:lnTo>
                  <a:lnTo>
                    <a:pt x="58" y="321"/>
                  </a:lnTo>
                  <a:lnTo>
                    <a:pt x="63" y="339"/>
                  </a:lnTo>
                  <a:lnTo>
                    <a:pt x="66" y="359"/>
                  </a:lnTo>
                  <a:lnTo>
                    <a:pt x="74" y="382"/>
                  </a:lnTo>
                  <a:lnTo>
                    <a:pt x="82" y="405"/>
                  </a:lnTo>
                  <a:lnTo>
                    <a:pt x="93" y="430"/>
                  </a:lnTo>
                  <a:lnTo>
                    <a:pt x="105" y="456"/>
                  </a:lnTo>
                  <a:lnTo>
                    <a:pt x="121" y="482"/>
                  </a:lnTo>
                  <a:lnTo>
                    <a:pt x="63" y="482"/>
                  </a:lnTo>
                  <a:lnTo>
                    <a:pt x="62" y="481"/>
                  </a:lnTo>
                  <a:lnTo>
                    <a:pt x="59" y="478"/>
                  </a:lnTo>
                  <a:lnTo>
                    <a:pt x="57" y="473"/>
                  </a:lnTo>
                  <a:lnTo>
                    <a:pt x="52" y="465"/>
                  </a:lnTo>
                  <a:lnTo>
                    <a:pt x="47" y="456"/>
                  </a:lnTo>
                  <a:lnTo>
                    <a:pt x="41" y="445"/>
                  </a:lnTo>
                  <a:lnTo>
                    <a:pt x="36" y="433"/>
                  </a:lnTo>
                  <a:lnTo>
                    <a:pt x="29" y="418"/>
                  </a:lnTo>
                  <a:lnTo>
                    <a:pt x="23" y="401"/>
                  </a:lnTo>
                  <a:lnTo>
                    <a:pt x="18" y="383"/>
                  </a:lnTo>
                  <a:lnTo>
                    <a:pt x="12" y="363"/>
                  </a:lnTo>
                  <a:lnTo>
                    <a:pt x="8" y="342"/>
                  </a:lnTo>
                  <a:lnTo>
                    <a:pt x="4" y="319"/>
                  </a:lnTo>
                  <a:lnTo>
                    <a:pt x="1" y="294"/>
                  </a:lnTo>
                  <a:lnTo>
                    <a:pt x="0" y="268"/>
                  </a:lnTo>
                  <a:lnTo>
                    <a:pt x="0" y="0"/>
                  </a:lnTo>
                  <a:close/>
                </a:path>
              </a:pathLst>
            </a:custGeom>
            <a:solidFill>
              <a:srgbClr val="000000"/>
            </a:solidFill>
            <a:ln w="9525">
              <a:noFill/>
              <a:round/>
              <a:headEnd/>
              <a:tailEnd/>
            </a:ln>
          </p:spPr>
          <p:txBody>
            <a:bodyPr/>
            <a:lstStyle/>
            <a:p>
              <a:endParaRPr lang="en-US"/>
            </a:p>
          </p:txBody>
        </p:sp>
        <p:sp>
          <p:nvSpPr>
            <p:cNvPr id="13326" name="Rectangle 14"/>
            <p:cNvSpPr>
              <a:spLocks noChangeAspect="1" noChangeArrowheads="1"/>
            </p:cNvSpPr>
            <p:nvPr userDrawn="1"/>
          </p:nvSpPr>
          <p:spPr bwMode="auto">
            <a:xfrm>
              <a:off x="3962" y="1445"/>
              <a:ext cx="56" cy="482"/>
            </a:xfrm>
            <a:prstGeom prst="rect">
              <a:avLst/>
            </a:prstGeom>
            <a:solidFill>
              <a:srgbClr val="000000"/>
            </a:solidFill>
            <a:ln w="9525">
              <a:noFill/>
              <a:miter lim="800000"/>
              <a:headEnd/>
              <a:tailEnd/>
            </a:ln>
          </p:spPr>
          <p:txBody>
            <a:bodyPr/>
            <a:lstStyle/>
            <a:p>
              <a:endParaRPr lang="en-US"/>
            </a:p>
          </p:txBody>
        </p:sp>
        <p:sp>
          <p:nvSpPr>
            <p:cNvPr id="13327" name="Freeform 15"/>
            <p:cNvSpPr>
              <a:spLocks noChangeAspect="1"/>
            </p:cNvSpPr>
            <p:nvPr userDrawn="1"/>
          </p:nvSpPr>
          <p:spPr bwMode="auto">
            <a:xfrm>
              <a:off x="4038" y="1445"/>
              <a:ext cx="95" cy="241"/>
            </a:xfrm>
            <a:custGeom>
              <a:avLst/>
              <a:gdLst/>
              <a:ahLst/>
              <a:cxnLst>
                <a:cxn ang="0">
                  <a:pos x="0" y="0"/>
                </a:cxn>
                <a:cxn ang="0">
                  <a:pos x="57" y="0"/>
                </a:cxn>
                <a:cxn ang="0">
                  <a:pos x="70" y="23"/>
                </a:cxn>
                <a:cxn ang="0">
                  <a:pos x="81" y="45"/>
                </a:cxn>
                <a:cxn ang="0">
                  <a:pos x="88" y="66"/>
                </a:cxn>
                <a:cxn ang="0">
                  <a:pos x="93" y="87"/>
                </a:cxn>
                <a:cxn ang="0">
                  <a:pos x="94" y="106"/>
                </a:cxn>
                <a:cxn ang="0">
                  <a:pos x="95" y="125"/>
                </a:cxn>
                <a:cxn ang="0">
                  <a:pos x="94" y="143"/>
                </a:cxn>
                <a:cxn ang="0">
                  <a:pos x="92" y="161"/>
                </a:cxn>
                <a:cxn ang="0">
                  <a:pos x="87" y="177"/>
                </a:cxn>
                <a:cxn ang="0">
                  <a:pos x="82" y="191"/>
                </a:cxn>
                <a:cxn ang="0">
                  <a:pos x="77" y="204"/>
                </a:cxn>
                <a:cxn ang="0">
                  <a:pos x="73" y="214"/>
                </a:cxn>
                <a:cxn ang="0">
                  <a:pos x="68" y="224"/>
                </a:cxn>
                <a:cxn ang="0">
                  <a:pos x="63" y="232"/>
                </a:cxn>
                <a:cxn ang="0">
                  <a:pos x="61" y="237"/>
                </a:cxn>
                <a:cxn ang="0">
                  <a:pos x="58" y="240"/>
                </a:cxn>
                <a:cxn ang="0">
                  <a:pos x="57" y="241"/>
                </a:cxn>
                <a:cxn ang="0">
                  <a:pos x="0" y="241"/>
                </a:cxn>
                <a:cxn ang="0">
                  <a:pos x="13" y="221"/>
                </a:cxn>
                <a:cxn ang="0">
                  <a:pos x="23" y="202"/>
                </a:cxn>
                <a:cxn ang="0">
                  <a:pos x="31" y="182"/>
                </a:cxn>
                <a:cxn ang="0">
                  <a:pos x="36" y="163"/>
                </a:cxn>
                <a:cxn ang="0">
                  <a:pos x="39" y="143"/>
                </a:cxn>
                <a:cxn ang="0">
                  <a:pos x="40" y="124"/>
                </a:cxn>
                <a:cxn ang="0">
                  <a:pos x="39" y="107"/>
                </a:cxn>
                <a:cxn ang="0">
                  <a:pos x="37" y="91"/>
                </a:cxn>
                <a:cxn ang="0">
                  <a:pos x="34" y="75"/>
                </a:cxn>
                <a:cxn ang="0">
                  <a:pos x="29" y="61"/>
                </a:cxn>
                <a:cxn ang="0">
                  <a:pos x="25" y="48"/>
                </a:cxn>
                <a:cxn ang="0">
                  <a:pos x="20" y="36"/>
                </a:cxn>
                <a:cxn ang="0">
                  <a:pos x="15" y="26"/>
                </a:cxn>
                <a:cxn ang="0">
                  <a:pos x="10" y="17"/>
                </a:cxn>
                <a:cxn ang="0">
                  <a:pos x="6" y="10"/>
                </a:cxn>
                <a:cxn ang="0">
                  <a:pos x="3" y="4"/>
                </a:cxn>
                <a:cxn ang="0">
                  <a:pos x="1" y="2"/>
                </a:cxn>
                <a:cxn ang="0">
                  <a:pos x="0" y="0"/>
                </a:cxn>
              </a:cxnLst>
              <a:rect l="0" t="0" r="r" b="b"/>
              <a:pathLst>
                <a:path w="95" h="241">
                  <a:moveTo>
                    <a:pt x="0" y="0"/>
                  </a:moveTo>
                  <a:lnTo>
                    <a:pt x="57" y="0"/>
                  </a:lnTo>
                  <a:lnTo>
                    <a:pt x="70" y="23"/>
                  </a:lnTo>
                  <a:lnTo>
                    <a:pt x="81" y="45"/>
                  </a:lnTo>
                  <a:lnTo>
                    <a:pt x="88" y="66"/>
                  </a:lnTo>
                  <a:lnTo>
                    <a:pt x="93" y="87"/>
                  </a:lnTo>
                  <a:lnTo>
                    <a:pt x="94" y="106"/>
                  </a:lnTo>
                  <a:lnTo>
                    <a:pt x="95" y="125"/>
                  </a:lnTo>
                  <a:lnTo>
                    <a:pt x="94" y="143"/>
                  </a:lnTo>
                  <a:lnTo>
                    <a:pt x="92" y="161"/>
                  </a:lnTo>
                  <a:lnTo>
                    <a:pt x="87" y="177"/>
                  </a:lnTo>
                  <a:lnTo>
                    <a:pt x="82" y="191"/>
                  </a:lnTo>
                  <a:lnTo>
                    <a:pt x="77" y="204"/>
                  </a:lnTo>
                  <a:lnTo>
                    <a:pt x="73" y="214"/>
                  </a:lnTo>
                  <a:lnTo>
                    <a:pt x="68" y="224"/>
                  </a:lnTo>
                  <a:lnTo>
                    <a:pt x="63" y="232"/>
                  </a:lnTo>
                  <a:lnTo>
                    <a:pt x="61" y="237"/>
                  </a:lnTo>
                  <a:lnTo>
                    <a:pt x="58" y="240"/>
                  </a:lnTo>
                  <a:lnTo>
                    <a:pt x="57" y="241"/>
                  </a:lnTo>
                  <a:lnTo>
                    <a:pt x="0" y="241"/>
                  </a:lnTo>
                  <a:lnTo>
                    <a:pt x="13" y="221"/>
                  </a:lnTo>
                  <a:lnTo>
                    <a:pt x="23" y="202"/>
                  </a:lnTo>
                  <a:lnTo>
                    <a:pt x="31" y="182"/>
                  </a:lnTo>
                  <a:lnTo>
                    <a:pt x="36" y="163"/>
                  </a:lnTo>
                  <a:lnTo>
                    <a:pt x="39" y="143"/>
                  </a:lnTo>
                  <a:lnTo>
                    <a:pt x="40" y="124"/>
                  </a:lnTo>
                  <a:lnTo>
                    <a:pt x="39" y="107"/>
                  </a:lnTo>
                  <a:lnTo>
                    <a:pt x="37" y="91"/>
                  </a:lnTo>
                  <a:lnTo>
                    <a:pt x="34" y="75"/>
                  </a:lnTo>
                  <a:lnTo>
                    <a:pt x="29" y="61"/>
                  </a:lnTo>
                  <a:lnTo>
                    <a:pt x="25" y="48"/>
                  </a:lnTo>
                  <a:lnTo>
                    <a:pt x="20" y="36"/>
                  </a:lnTo>
                  <a:lnTo>
                    <a:pt x="15" y="26"/>
                  </a:lnTo>
                  <a:lnTo>
                    <a:pt x="10" y="17"/>
                  </a:lnTo>
                  <a:lnTo>
                    <a:pt x="6" y="10"/>
                  </a:lnTo>
                  <a:lnTo>
                    <a:pt x="3" y="4"/>
                  </a:lnTo>
                  <a:lnTo>
                    <a:pt x="1" y="2"/>
                  </a:lnTo>
                  <a:lnTo>
                    <a:pt x="0" y="0"/>
                  </a:lnTo>
                  <a:close/>
                </a:path>
              </a:pathLst>
            </a:custGeom>
            <a:solidFill>
              <a:srgbClr val="000000"/>
            </a:solidFill>
            <a:ln w="9525">
              <a:noFill/>
              <a:round/>
              <a:headEnd/>
              <a:tailEnd/>
            </a:ln>
          </p:spPr>
          <p:txBody>
            <a:bodyPr/>
            <a:lstStyle/>
            <a:p>
              <a:endParaRPr lang="en-US"/>
            </a:p>
          </p:txBody>
        </p:sp>
      </p:grpSp>
      <p:pic>
        <p:nvPicPr>
          <p:cNvPr id="13" name="Picture 12" descr="dias_color_proposals_0142_3D_medium.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08104" y="6058082"/>
            <a:ext cx="1468760" cy="571133"/>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A4B124F-D3AE-4AEB-B238-04968465F699}"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6D05E198-EA6C-4BFE-A482-9201B0249CD9}"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AndTx" preserve="1">
  <p:cSld name="Titl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Chart Placeholder 2"/>
          <p:cNvSpPr>
            <a:spLocks noGrp="1"/>
          </p:cNvSpPr>
          <p:nvPr>
            <p:ph type="chart" sz="half" idx="1"/>
          </p:nvPr>
        </p:nvSpPr>
        <p:spPr>
          <a:xfrm>
            <a:off x="457200" y="1219200"/>
            <a:ext cx="4038600" cy="4906963"/>
          </a:xfrm>
        </p:spPr>
        <p:txBody>
          <a:bodyPr/>
          <a:lstStyle/>
          <a:p>
            <a:r>
              <a:rPr lang="en-US"/>
              <a:t>Click icon to add chart</a:t>
            </a:r>
          </a:p>
        </p:txBody>
      </p:sp>
      <p:sp>
        <p:nvSpPr>
          <p:cNvPr id="4" name="Text Placeholder 3"/>
          <p:cNvSpPr>
            <a:spLocks noGrp="1"/>
          </p:cNvSpPr>
          <p:nvPr>
            <p:ph type="body" sz="half" idx="2"/>
          </p:nvPr>
        </p:nvSpPr>
        <p:spPr>
          <a:xfrm>
            <a:off x="4648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438400" cy="476250"/>
          </a:xfrm>
        </p:spPr>
        <p:txBody>
          <a:bodyPr/>
          <a:lstStyle>
            <a:lvl1pPr>
              <a:defRPr/>
            </a:lvl1pPr>
          </a:lstStyle>
          <a:p>
            <a:fld id="{1C2F872F-421D-4B65-AAA3-129D049C92AB}"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Text Placeholder 2"/>
          <p:cNvSpPr>
            <a:spLocks noGrp="1"/>
          </p:cNvSpPr>
          <p:nvPr>
            <p:ph type="body" sz="half" idx="1"/>
          </p:nvPr>
        </p:nvSpPr>
        <p:spPr>
          <a:xfrm>
            <a:off x="457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038600" cy="4906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6553200" y="6245225"/>
            <a:ext cx="2438400" cy="476250"/>
          </a:xfrm>
        </p:spPr>
        <p:txBody>
          <a:bodyPr/>
          <a:lstStyle>
            <a:lvl1pPr>
              <a:defRPr/>
            </a:lvl1pPr>
          </a:lstStyle>
          <a:p>
            <a:fld id="{3B99274B-176E-435C-8857-84979719B9CE}"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a:t>Click to edit Master title style</a:t>
            </a:r>
          </a:p>
        </p:txBody>
      </p:sp>
      <p:sp>
        <p:nvSpPr>
          <p:cNvPr id="3" name="Chart Placeholder 2"/>
          <p:cNvSpPr>
            <a:spLocks noGrp="1"/>
          </p:cNvSpPr>
          <p:nvPr>
            <p:ph type="chart" idx="1"/>
          </p:nvPr>
        </p:nvSpPr>
        <p:spPr>
          <a:xfrm>
            <a:off x="457200" y="1219200"/>
            <a:ext cx="8229600" cy="4906963"/>
          </a:xfrm>
        </p:spPr>
        <p:txBody>
          <a:bodyPr/>
          <a:lstStyle/>
          <a:p>
            <a:r>
              <a:rPr lang="en-US"/>
              <a:t>Click icon to add chart</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a:xfrm>
            <a:off x="6553200" y="6245225"/>
            <a:ext cx="2438400" cy="476250"/>
          </a:xfrm>
        </p:spPr>
        <p:txBody>
          <a:bodyPr/>
          <a:lstStyle>
            <a:lvl1pPr>
              <a:defRPr/>
            </a:lvl1pPr>
          </a:lstStyle>
          <a:p>
            <a:fld id="{E783343F-3840-485D-A731-06527D2D3B6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35B54189-C436-47D0-AC37-8484B13A8E13}"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9CF5F9E2-ACF0-4066-8FCC-6FF3D74F2099}"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19200"/>
            <a:ext cx="4038600" cy="4906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91462274-4D91-4102-8B2B-567009310D18}"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78409BE-044C-40FD-B391-8DFF2F79F7C9}"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93E970BD-9972-4D08-B83E-9264E792A2B8}"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643FC239-7393-457C-9CC3-689C6419CA6F}"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48C460BC-0006-4CBA-B4E4-B3FFD2C25ECC}"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581400" y="6172200"/>
            <a:ext cx="2133600" cy="476250"/>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2F874E61-B26F-43A7-8A14-05F02F28A834}"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457200" y="1219200"/>
            <a:ext cx="8229600" cy="4906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30" name="Rectangle 6"/>
          <p:cNvSpPr>
            <a:spLocks noGrp="1" noChangeArrowheads="1"/>
          </p:cNvSpPr>
          <p:nvPr>
            <p:ph type="sldNum" sz="quarter" idx="4"/>
          </p:nvPr>
        </p:nvSpPr>
        <p:spPr bwMode="auto">
          <a:xfrm>
            <a:off x="6553200" y="6245225"/>
            <a:ext cx="24384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bg1">
                    <a:lumMod val="50000"/>
                  </a:schemeClr>
                </a:solidFill>
              </a:defRPr>
            </a:lvl1pPr>
          </a:lstStyle>
          <a:p>
            <a:fld id="{E150ECFD-5807-44D9-AF3B-3260B807F6AB}" type="slidenum">
              <a:rPr lang="en-US" smtClean="0"/>
              <a:pPr/>
              <a:t>‹#›</a:t>
            </a:fld>
            <a:endParaRPr lang="en-US" dirty="0"/>
          </a:p>
        </p:txBody>
      </p:sp>
      <p:grpSp>
        <p:nvGrpSpPr>
          <p:cNvPr id="1232" name="Group 208"/>
          <p:cNvGrpSpPr>
            <a:grpSpLocks noChangeAspect="1"/>
          </p:cNvGrpSpPr>
          <p:nvPr/>
        </p:nvGrpSpPr>
        <p:grpSpPr bwMode="auto">
          <a:xfrm>
            <a:off x="8093075" y="0"/>
            <a:ext cx="1050925" cy="301625"/>
            <a:chOff x="3269" y="1445"/>
            <a:chExt cx="1680" cy="482"/>
          </a:xfrm>
        </p:grpSpPr>
        <p:sp>
          <p:nvSpPr>
            <p:cNvPr id="1224" name="Rectangle 200"/>
            <p:cNvSpPr>
              <a:spLocks noChangeAspect="1" noChangeArrowheads="1"/>
            </p:cNvSpPr>
            <p:nvPr userDrawn="1"/>
          </p:nvSpPr>
          <p:spPr bwMode="auto">
            <a:xfrm>
              <a:off x="3269" y="1445"/>
              <a:ext cx="1680" cy="480"/>
            </a:xfrm>
            <a:prstGeom prst="rect">
              <a:avLst/>
            </a:prstGeom>
            <a:solidFill>
              <a:srgbClr val="FFFFFF"/>
            </a:solidFill>
            <a:ln w="9525">
              <a:noFill/>
              <a:miter lim="800000"/>
              <a:headEnd/>
              <a:tailEnd/>
            </a:ln>
          </p:spPr>
          <p:txBody>
            <a:bodyPr/>
            <a:lstStyle/>
            <a:p>
              <a:endParaRPr lang="en-US"/>
            </a:p>
          </p:txBody>
        </p:sp>
        <p:sp>
          <p:nvSpPr>
            <p:cNvPr id="1225" name="Freeform 201"/>
            <p:cNvSpPr>
              <a:spLocks noChangeAspect="1"/>
            </p:cNvSpPr>
            <p:nvPr userDrawn="1"/>
          </p:nvSpPr>
          <p:spPr bwMode="auto">
            <a:xfrm>
              <a:off x="3269" y="1445"/>
              <a:ext cx="545" cy="480"/>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a:p>
          </p:txBody>
        </p:sp>
        <p:sp>
          <p:nvSpPr>
            <p:cNvPr id="1226" name="Freeform 202"/>
            <p:cNvSpPr>
              <a:spLocks noChangeAspect="1"/>
            </p:cNvSpPr>
            <p:nvPr userDrawn="1"/>
          </p:nvSpPr>
          <p:spPr bwMode="auto">
            <a:xfrm>
              <a:off x="4397" y="1445"/>
              <a:ext cx="552" cy="480"/>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a:p>
          </p:txBody>
        </p:sp>
        <p:sp>
          <p:nvSpPr>
            <p:cNvPr id="1227" name="Freeform 203"/>
            <p:cNvSpPr>
              <a:spLocks noChangeAspect="1"/>
            </p:cNvSpPr>
            <p:nvPr userDrawn="1"/>
          </p:nvSpPr>
          <p:spPr bwMode="auto">
            <a:xfrm>
              <a:off x="3797" y="1445"/>
              <a:ext cx="121" cy="482"/>
            </a:xfrm>
            <a:custGeom>
              <a:avLst/>
              <a:gdLst/>
              <a:ahLst/>
              <a:cxnLst>
                <a:cxn ang="0">
                  <a:pos x="63" y="0"/>
                </a:cxn>
                <a:cxn ang="0">
                  <a:pos x="121" y="0"/>
                </a:cxn>
                <a:cxn ang="0">
                  <a:pos x="120" y="2"/>
                </a:cxn>
                <a:cxn ang="0">
                  <a:pos x="118" y="4"/>
                </a:cxn>
                <a:cxn ang="0">
                  <a:pos x="115" y="11"/>
                </a:cxn>
                <a:cxn ang="0">
                  <a:pos x="111" y="18"/>
                </a:cxn>
                <a:cxn ang="0">
                  <a:pos x="106" y="29"/>
                </a:cxn>
                <a:cxn ang="0">
                  <a:pos x="101" y="41"/>
                </a:cxn>
                <a:cxn ang="0">
                  <a:pos x="95" y="54"/>
                </a:cxn>
                <a:cxn ang="0">
                  <a:pos x="89" y="68"/>
                </a:cxn>
                <a:cxn ang="0">
                  <a:pos x="84" y="84"/>
                </a:cxn>
                <a:cxn ang="0">
                  <a:pos x="78" y="101"/>
                </a:cxn>
                <a:cxn ang="0">
                  <a:pos x="72" y="118"/>
                </a:cxn>
                <a:cxn ang="0">
                  <a:pos x="67" y="137"/>
                </a:cxn>
                <a:cxn ang="0">
                  <a:pos x="63" y="156"/>
                </a:cxn>
                <a:cxn ang="0">
                  <a:pos x="60" y="175"/>
                </a:cxn>
                <a:cxn ang="0">
                  <a:pos x="58" y="194"/>
                </a:cxn>
                <a:cxn ang="0">
                  <a:pos x="56" y="213"/>
                </a:cxn>
                <a:cxn ang="0">
                  <a:pos x="114" y="213"/>
                </a:cxn>
                <a:cxn ang="0">
                  <a:pos x="114" y="263"/>
                </a:cxn>
                <a:cxn ang="0">
                  <a:pos x="54" y="263"/>
                </a:cxn>
                <a:cxn ang="0">
                  <a:pos x="54" y="279"/>
                </a:cxn>
                <a:cxn ang="0">
                  <a:pos x="55" y="291"/>
                </a:cxn>
                <a:cxn ang="0">
                  <a:pos x="56" y="304"/>
                </a:cxn>
                <a:cxn ang="0">
                  <a:pos x="59" y="321"/>
                </a:cxn>
                <a:cxn ang="0">
                  <a:pos x="63" y="339"/>
                </a:cxn>
                <a:cxn ang="0">
                  <a:pos x="67" y="359"/>
                </a:cxn>
                <a:cxn ang="0">
                  <a:pos x="74" y="382"/>
                </a:cxn>
                <a:cxn ang="0">
                  <a:pos x="82" y="405"/>
                </a:cxn>
                <a:cxn ang="0">
                  <a:pos x="93" y="430"/>
                </a:cxn>
                <a:cxn ang="0">
                  <a:pos x="105" y="456"/>
                </a:cxn>
                <a:cxn ang="0">
                  <a:pos x="121" y="482"/>
                </a:cxn>
                <a:cxn ang="0">
                  <a:pos x="63" y="482"/>
                </a:cxn>
                <a:cxn ang="0">
                  <a:pos x="62" y="481"/>
                </a:cxn>
                <a:cxn ang="0">
                  <a:pos x="57" y="473"/>
                </a:cxn>
                <a:cxn ang="0">
                  <a:pos x="53" y="466"/>
                </a:cxn>
                <a:cxn ang="0">
                  <a:pos x="48" y="458"/>
                </a:cxn>
                <a:cxn ang="0">
                  <a:pos x="43" y="447"/>
                </a:cxn>
                <a:cxn ang="0">
                  <a:pos x="37" y="435"/>
                </a:cxn>
                <a:cxn ang="0">
                  <a:pos x="31" y="421"/>
                </a:cxn>
                <a:cxn ang="0">
                  <a:pos x="26" y="404"/>
                </a:cxn>
                <a:cxn ang="0">
                  <a:pos x="20" y="387"/>
                </a:cxn>
                <a:cxn ang="0">
                  <a:pos x="15" y="368"/>
                </a:cxn>
                <a:cxn ang="0">
                  <a:pos x="10" y="348"/>
                </a:cxn>
                <a:cxn ang="0">
                  <a:pos x="6" y="326"/>
                </a:cxn>
                <a:cxn ang="0">
                  <a:pos x="3" y="303"/>
                </a:cxn>
                <a:cxn ang="0">
                  <a:pos x="1" y="279"/>
                </a:cxn>
                <a:cxn ang="0">
                  <a:pos x="0" y="252"/>
                </a:cxn>
                <a:cxn ang="0">
                  <a:pos x="1" y="224"/>
                </a:cxn>
                <a:cxn ang="0">
                  <a:pos x="4" y="196"/>
                </a:cxn>
                <a:cxn ang="0">
                  <a:pos x="8" y="166"/>
                </a:cxn>
                <a:cxn ang="0">
                  <a:pos x="14" y="134"/>
                </a:cxn>
                <a:cxn ang="0">
                  <a:pos x="23" y="103"/>
                </a:cxn>
                <a:cxn ang="0">
                  <a:pos x="33" y="70"/>
                </a:cxn>
                <a:cxn ang="0">
                  <a:pos x="47" y="35"/>
                </a:cxn>
                <a:cxn ang="0">
                  <a:pos x="63" y="0"/>
                </a:cxn>
              </a:cxnLst>
              <a:rect l="0" t="0" r="r" b="b"/>
              <a:pathLst>
                <a:path w="121" h="482">
                  <a:moveTo>
                    <a:pt x="63" y="0"/>
                  </a:moveTo>
                  <a:lnTo>
                    <a:pt x="121" y="0"/>
                  </a:lnTo>
                  <a:lnTo>
                    <a:pt x="120" y="2"/>
                  </a:lnTo>
                  <a:lnTo>
                    <a:pt x="118" y="4"/>
                  </a:lnTo>
                  <a:lnTo>
                    <a:pt x="115" y="11"/>
                  </a:lnTo>
                  <a:lnTo>
                    <a:pt x="111" y="18"/>
                  </a:lnTo>
                  <a:lnTo>
                    <a:pt x="106" y="29"/>
                  </a:lnTo>
                  <a:lnTo>
                    <a:pt x="101" y="41"/>
                  </a:lnTo>
                  <a:lnTo>
                    <a:pt x="95" y="54"/>
                  </a:lnTo>
                  <a:lnTo>
                    <a:pt x="89" y="68"/>
                  </a:lnTo>
                  <a:lnTo>
                    <a:pt x="84" y="84"/>
                  </a:lnTo>
                  <a:lnTo>
                    <a:pt x="78" y="101"/>
                  </a:lnTo>
                  <a:lnTo>
                    <a:pt x="72" y="118"/>
                  </a:lnTo>
                  <a:lnTo>
                    <a:pt x="67" y="137"/>
                  </a:lnTo>
                  <a:lnTo>
                    <a:pt x="63" y="156"/>
                  </a:lnTo>
                  <a:lnTo>
                    <a:pt x="60" y="175"/>
                  </a:lnTo>
                  <a:lnTo>
                    <a:pt x="58" y="194"/>
                  </a:lnTo>
                  <a:lnTo>
                    <a:pt x="56" y="213"/>
                  </a:lnTo>
                  <a:lnTo>
                    <a:pt x="114" y="213"/>
                  </a:lnTo>
                  <a:lnTo>
                    <a:pt x="114" y="263"/>
                  </a:lnTo>
                  <a:lnTo>
                    <a:pt x="54" y="263"/>
                  </a:lnTo>
                  <a:lnTo>
                    <a:pt x="54" y="279"/>
                  </a:lnTo>
                  <a:lnTo>
                    <a:pt x="55" y="291"/>
                  </a:lnTo>
                  <a:lnTo>
                    <a:pt x="56" y="304"/>
                  </a:lnTo>
                  <a:lnTo>
                    <a:pt x="59" y="321"/>
                  </a:lnTo>
                  <a:lnTo>
                    <a:pt x="63" y="339"/>
                  </a:lnTo>
                  <a:lnTo>
                    <a:pt x="67" y="359"/>
                  </a:lnTo>
                  <a:lnTo>
                    <a:pt x="74" y="382"/>
                  </a:lnTo>
                  <a:lnTo>
                    <a:pt x="82" y="405"/>
                  </a:lnTo>
                  <a:lnTo>
                    <a:pt x="93" y="430"/>
                  </a:lnTo>
                  <a:lnTo>
                    <a:pt x="105" y="456"/>
                  </a:lnTo>
                  <a:lnTo>
                    <a:pt x="121" y="482"/>
                  </a:lnTo>
                  <a:lnTo>
                    <a:pt x="63" y="482"/>
                  </a:lnTo>
                  <a:lnTo>
                    <a:pt x="62" y="481"/>
                  </a:lnTo>
                  <a:lnTo>
                    <a:pt x="57" y="473"/>
                  </a:lnTo>
                  <a:lnTo>
                    <a:pt x="53" y="466"/>
                  </a:lnTo>
                  <a:lnTo>
                    <a:pt x="48" y="458"/>
                  </a:lnTo>
                  <a:lnTo>
                    <a:pt x="43" y="447"/>
                  </a:lnTo>
                  <a:lnTo>
                    <a:pt x="37" y="435"/>
                  </a:lnTo>
                  <a:lnTo>
                    <a:pt x="31" y="421"/>
                  </a:lnTo>
                  <a:lnTo>
                    <a:pt x="26" y="404"/>
                  </a:lnTo>
                  <a:lnTo>
                    <a:pt x="20" y="387"/>
                  </a:lnTo>
                  <a:lnTo>
                    <a:pt x="15" y="368"/>
                  </a:lnTo>
                  <a:lnTo>
                    <a:pt x="10" y="348"/>
                  </a:lnTo>
                  <a:lnTo>
                    <a:pt x="6" y="326"/>
                  </a:lnTo>
                  <a:lnTo>
                    <a:pt x="3" y="303"/>
                  </a:lnTo>
                  <a:lnTo>
                    <a:pt x="1" y="279"/>
                  </a:lnTo>
                  <a:lnTo>
                    <a:pt x="0" y="252"/>
                  </a:lnTo>
                  <a:lnTo>
                    <a:pt x="1" y="224"/>
                  </a:lnTo>
                  <a:lnTo>
                    <a:pt x="4" y="196"/>
                  </a:lnTo>
                  <a:lnTo>
                    <a:pt x="8" y="166"/>
                  </a:lnTo>
                  <a:lnTo>
                    <a:pt x="14" y="134"/>
                  </a:lnTo>
                  <a:lnTo>
                    <a:pt x="23" y="103"/>
                  </a:lnTo>
                  <a:lnTo>
                    <a:pt x="33" y="70"/>
                  </a:lnTo>
                  <a:lnTo>
                    <a:pt x="47" y="35"/>
                  </a:lnTo>
                  <a:lnTo>
                    <a:pt x="63" y="0"/>
                  </a:lnTo>
                  <a:close/>
                </a:path>
              </a:pathLst>
            </a:custGeom>
            <a:solidFill>
              <a:srgbClr val="000000"/>
            </a:solidFill>
            <a:ln w="9525">
              <a:noFill/>
              <a:round/>
              <a:headEnd/>
              <a:tailEnd/>
            </a:ln>
          </p:spPr>
          <p:txBody>
            <a:bodyPr/>
            <a:lstStyle/>
            <a:p>
              <a:endParaRPr lang="en-US"/>
            </a:p>
          </p:txBody>
        </p:sp>
        <p:sp>
          <p:nvSpPr>
            <p:cNvPr id="1228" name="Freeform 204"/>
            <p:cNvSpPr>
              <a:spLocks noChangeAspect="1"/>
            </p:cNvSpPr>
            <p:nvPr userDrawn="1"/>
          </p:nvSpPr>
          <p:spPr bwMode="auto">
            <a:xfrm>
              <a:off x="4157" y="1445"/>
              <a:ext cx="120" cy="482"/>
            </a:xfrm>
            <a:custGeom>
              <a:avLst/>
              <a:gdLst/>
              <a:ahLst/>
              <a:cxnLst>
                <a:cxn ang="0">
                  <a:pos x="62" y="0"/>
                </a:cxn>
                <a:cxn ang="0">
                  <a:pos x="120" y="0"/>
                </a:cxn>
                <a:cxn ang="0">
                  <a:pos x="119" y="2"/>
                </a:cxn>
                <a:cxn ang="0">
                  <a:pos x="117" y="4"/>
                </a:cxn>
                <a:cxn ang="0">
                  <a:pos x="114" y="11"/>
                </a:cxn>
                <a:cxn ang="0">
                  <a:pos x="110" y="18"/>
                </a:cxn>
                <a:cxn ang="0">
                  <a:pos x="106" y="29"/>
                </a:cxn>
                <a:cxn ang="0">
                  <a:pos x="100" y="41"/>
                </a:cxn>
                <a:cxn ang="0">
                  <a:pos x="94" y="54"/>
                </a:cxn>
                <a:cxn ang="0">
                  <a:pos x="89" y="68"/>
                </a:cxn>
                <a:cxn ang="0">
                  <a:pos x="82" y="84"/>
                </a:cxn>
                <a:cxn ang="0">
                  <a:pos x="71" y="118"/>
                </a:cxn>
                <a:cxn ang="0">
                  <a:pos x="62" y="156"/>
                </a:cxn>
                <a:cxn ang="0">
                  <a:pos x="59" y="175"/>
                </a:cxn>
                <a:cxn ang="0">
                  <a:pos x="56" y="194"/>
                </a:cxn>
                <a:cxn ang="0">
                  <a:pos x="55" y="213"/>
                </a:cxn>
                <a:cxn ang="0">
                  <a:pos x="113" y="213"/>
                </a:cxn>
                <a:cxn ang="0">
                  <a:pos x="113" y="263"/>
                </a:cxn>
                <a:cxn ang="0">
                  <a:pos x="55" y="263"/>
                </a:cxn>
                <a:cxn ang="0">
                  <a:pos x="55" y="482"/>
                </a:cxn>
                <a:cxn ang="0">
                  <a:pos x="0" y="482"/>
                </a:cxn>
                <a:cxn ang="0">
                  <a:pos x="0" y="241"/>
                </a:cxn>
                <a:cxn ang="0">
                  <a:pos x="1" y="215"/>
                </a:cxn>
                <a:cxn ang="0">
                  <a:pos x="4" y="188"/>
                </a:cxn>
                <a:cxn ang="0">
                  <a:pos x="8" y="159"/>
                </a:cxn>
                <a:cxn ang="0">
                  <a:pos x="15" y="129"/>
                </a:cxn>
                <a:cxn ang="0">
                  <a:pos x="23" y="98"/>
                </a:cxn>
                <a:cxn ang="0">
                  <a:pos x="34" y="66"/>
                </a:cxn>
                <a:cxn ang="0">
                  <a:pos x="46" y="34"/>
                </a:cxn>
                <a:cxn ang="0">
                  <a:pos x="62" y="0"/>
                </a:cxn>
              </a:cxnLst>
              <a:rect l="0" t="0" r="r" b="b"/>
              <a:pathLst>
                <a:path w="120" h="482">
                  <a:moveTo>
                    <a:pt x="62" y="0"/>
                  </a:moveTo>
                  <a:lnTo>
                    <a:pt x="120" y="0"/>
                  </a:lnTo>
                  <a:lnTo>
                    <a:pt x="119" y="2"/>
                  </a:lnTo>
                  <a:lnTo>
                    <a:pt x="117" y="4"/>
                  </a:lnTo>
                  <a:lnTo>
                    <a:pt x="114" y="11"/>
                  </a:lnTo>
                  <a:lnTo>
                    <a:pt x="110" y="18"/>
                  </a:lnTo>
                  <a:lnTo>
                    <a:pt x="106" y="29"/>
                  </a:lnTo>
                  <a:lnTo>
                    <a:pt x="100" y="41"/>
                  </a:lnTo>
                  <a:lnTo>
                    <a:pt x="94" y="54"/>
                  </a:lnTo>
                  <a:lnTo>
                    <a:pt x="89" y="68"/>
                  </a:lnTo>
                  <a:lnTo>
                    <a:pt x="82" y="84"/>
                  </a:lnTo>
                  <a:lnTo>
                    <a:pt x="71" y="118"/>
                  </a:lnTo>
                  <a:lnTo>
                    <a:pt x="62" y="156"/>
                  </a:lnTo>
                  <a:lnTo>
                    <a:pt x="59" y="175"/>
                  </a:lnTo>
                  <a:lnTo>
                    <a:pt x="56" y="194"/>
                  </a:lnTo>
                  <a:lnTo>
                    <a:pt x="55" y="213"/>
                  </a:lnTo>
                  <a:lnTo>
                    <a:pt x="113" y="213"/>
                  </a:lnTo>
                  <a:lnTo>
                    <a:pt x="113" y="263"/>
                  </a:lnTo>
                  <a:lnTo>
                    <a:pt x="55" y="263"/>
                  </a:lnTo>
                  <a:lnTo>
                    <a:pt x="55" y="482"/>
                  </a:lnTo>
                  <a:lnTo>
                    <a:pt x="0" y="482"/>
                  </a:lnTo>
                  <a:lnTo>
                    <a:pt x="0" y="241"/>
                  </a:lnTo>
                  <a:lnTo>
                    <a:pt x="1" y="215"/>
                  </a:lnTo>
                  <a:lnTo>
                    <a:pt x="4" y="188"/>
                  </a:lnTo>
                  <a:lnTo>
                    <a:pt x="8" y="159"/>
                  </a:lnTo>
                  <a:lnTo>
                    <a:pt x="15" y="129"/>
                  </a:lnTo>
                  <a:lnTo>
                    <a:pt x="23" y="98"/>
                  </a:lnTo>
                  <a:lnTo>
                    <a:pt x="34" y="66"/>
                  </a:lnTo>
                  <a:lnTo>
                    <a:pt x="46" y="34"/>
                  </a:lnTo>
                  <a:lnTo>
                    <a:pt x="62" y="0"/>
                  </a:lnTo>
                  <a:close/>
                </a:path>
              </a:pathLst>
            </a:custGeom>
            <a:solidFill>
              <a:srgbClr val="000000"/>
            </a:solidFill>
            <a:ln w="9525">
              <a:noFill/>
              <a:round/>
              <a:headEnd/>
              <a:tailEnd/>
            </a:ln>
          </p:spPr>
          <p:txBody>
            <a:bodyPr/>
            <a:lstStyle/>
            <a:p>
              <a:endParaRPr lang="en-US"/>
            </a:p>
          </p:txBody>
        </p:sp>
        <p:sp>
          <p:nvSpPr>
            <p:cNvPr id="1229" name="Freeform 205"/>
            <p:cNvSpPr>
              <a:spLocks noChangeAspect="1"/>
            </p:cNvSpPr>
            <p:nvPr userDrawn="1"/>
          </p:nvSpPr>
          <p:spPr bwMode="auto">
            <a:xfrm>
              <a:off x="4300" y="1445"/>
              <a:ext cx="121" cy="482"/>
            </a:xfrm>
            <a:custGeom>
              <a:avLst/>
              <a:gdLst/>
              <a:ahLst/>
              <a:cxnLst>
                <a:cxn ang="0">
                  <a:pos x="0" y="0"/>
                </a:cxn>
                <a:cxn ang="0">
                  <a:pos x="53" y="0"/>
                </a:cxn>
                <a:cxn ang="0">
                  <a:pos x="53" y="263"/>
                </a:cxn>
                <a:cxn ang="0">
                  <a:pos x="53" y="279"/>
                </a:cxn>
                <a:cxn ang="0">
                  <a:pos x="54" y="291"/>
                </a:cxn>
                <a:cxn ang="0">
                  <a:pos x="57" y="304"/>
                </a:cxn>
                <a:cxn ang="0">
                  <a:pos x="58" y="321"/>
                </a:cxn>
                <a:cxn ang="0">
                  <a:pos x="63" y="339"/>
                </a:cxn>
                <a:cxn ang="0">
                  <a:pos x="66" y="359"/>
                </a:cxn>
                <a:cxn ang="0">
                  <a:pos x="74" y="382"/>
                </a:cxn>
                <a:cxn ang="0">
                  <a:pos x="82" y="405"/>
                </a:cxn>
                <a:cxn ang="0">
                  <a:pos x="93" y="430"/>
                </a:cxn>
                <a:cxn ang="0">
                  <a:pos x="105" y="456"/>
                </a:cxn>
                <a:cxn ang="0">
                  <a:pos x="121" y="482"/>
                </a:cxn>
                <a:cxn ang="0">
                  <a:pos x="63" y="482"/>
                </a:cxn>
                <a:cxn ang="0">
                  <a:pos x="62" y="481"/>
                </a:cxn>
                <a:cxn ang="0">
                  <a:pos x="59" y="478"/>
                </a:cxn>
                <a:cxn ang="0">
                  <a:pos x="57" y="473"/>
                </a:cxn>
                <a:cxn ang="0">
                  <a:pos x="52" y="465"/>
                </a:cxn>
                <a:cxn ang="0">
                  <a:pos x="47" y="456"/>
                </a:cxn>
                <a:cxn ang="0">
                  <a:pos x="41" y="445"/>
                </a:cxn>
                <a:cxn ang="0">
                  <a:pos x="36" y="433"/>
                </a:cxn>
                <a:cxn ang="0">
                  <a:pos x="29" y="418"/>
                </a:cxn>
                <a:cxn ang="0">
                  <a:pos x="23" y="401"/>
                </a:cxn>
                <a:cxn ang="0">
                  <a:pos x="18" y="383"/>
                </a:cxn>
                <a:cxn ang="0">
                  <a:pos x="12" y="363"/>
                </a:cxn>
                <a:cxn ang="0">
                  <a:pos x="8" y="342"/>
                </a:cxn>
                <a:cxn ang="0">
                  <a:pos x="4" y="319"/>
                </a:cxn>
                <a:cxn ang="0">
                  <a:pos x="1" y="294"/>
                </a:cxn>
                <a:cxn ang="0">
                  <a:pos x="0" y="268"/>
                </a:cxn>
                <a:cxn ang="0">
                  <a:pos x="0" y="0"/>
                </a:cxn>
              </a:cxnLst>
              <a:rect l="0" t="0" r="r" b="b"/>
              <a:pathLst>
                <a:path w="121" h="482">
                  <a:moveTo>
                    <a:pt x="0" y="0"/>
                  </a:moveTo>
                  <a:lnTo>
                    <a:pt x="53" y="0"/>
                  </a:lnTo>
                  <a:lnTo>
                    <a:pt x="53" y="263"/>
                  </a:lnTo>
                  <a:lnTo>
                    <a:pt x="53" y="279"/>
                  </a:lnTo>
                  <a:lnTo>
                    <a:pt x="54" y="291"/>
                  </a:lnTo>
                  <a:lnTo>
                    <a:pt x="57" y="304"/>
                  </a:lnTo>
                  <a:lnTo>
                    <a:pt x="58" y="321"/>
                  </a:lnTo>
                  <a:lnTo>
                    <a:pt x="63" y="339"/>
                  </a:lnTo>
                  <a:lnTo>
                    <a:pt x="66" y="359"/>
                  </a:lnTo>
                  <a:lnTo>
                    <a:pt x="74" y="382"/>
                  </a:lnTo>
                  <a:lnTo>
                    <a:pt x="82" y="405"/>
                  </a:lnTo>
                  <a:lnTo>
                    <a:pt x="93" y="430"/>
                  </a:lnTo>
                  <a:lnTo>
                    <a:pt x="105" y="456"/>
                  </a:lnTo>
                  <a:lnTo>
                    <a:pt x="121" y="482"/>
                  </a:lnTo>
                  <a:lnTo>
                    <a:pt x="63" y="482"/>
                  </a:lnTo>
                  <a:lnTo>
                    <a:pt x="62" y="481"/>
                  </a:lnTo>
                  <a:lnTo>
                    <a:pt x="59" y="478"/>
                  </a:lnTo>
                  <a:lnTo>
                    <a:pt x="57" y="473"/>
                  </a:lnTo>
                  <a:lnTo>
                    <a:pt x="52" y="465"/>
                  </a:lnTo>
                  <a:lnTo>
                    <a:pt x="47" y="456"/>
                  </a:lnTo>
                  <a:lnTo>
                    <a:pt x="41" y="445"/>
                  </a:lnTo>
                  <a:lnTo>
                    <a:pt x="36" y="433"/>
                  </a:lnTo>
                  <a:lnTo>
                    <a:pt x="29" y="418"/>
                  </a:lnTo>
                  <a:lnTo>
                    <a:pt x="23" y="401"/>
                  </a:lnTo>
                  <a:lnTo>
                    <a:pt x="18" y="383"/>
                  </a:lnTo>
                  <a:lnTo>
                    <a:pt x="12" y="363"/>
                  </a:lnTo>
                  <a:lnTo>
                    <a:pt x="8" y="342"/>
                  </a:lnTo>
                  <a:lnTo>
                    <a:pt x="4" y="319"/>
                  </a:lnTo>
                  <a:lnTo>
                    <a:pt x="1" y="294"/>
                  </a:lnTo>
                  <a:lnTo>
                    <a:pt x="0" y="268"/>
                  </a:lnTo>
                  <a:lnTo>
                    <a:pt x="0" y="0"/>
                  </a:lnTo>
                  <a:close/>
                </a:path>
              </a:pathLst>
            </a:custGeom>
            <a:solidFill>
              <a:srgbClr val="000000"/>
            </a:solidFill>
            <a:ln w="9525">
              <a:noFill/>
              <a:round/>
              <a:headEnd/>
              <a:tailEnd/>
            </a:ln>
          </p:spPr>
          <p:txBody>
            <a:bodyPr/>
            <a:lstStyle/>
            <a:p>
              <a:endParaRPr lang="en-US"/>
            </a:p>
          </p:txBody>
        </p:sp>
        <p:sp>
          <p:nvSpPr>
            <p:cNvPr id="1230" name="Rectangle 206"/>
            <p:cNvSpPr>
              <a:spLocks noChangeAspect="1" noChangeArrowheads="1"/>
            </p:cNvSpPr>
            <p:nvPr userDrawn="1"/>
          </p:nvSpPr>
          <p:spPr bwMode="auto">
            <a:xfrm>
              <a:off x="3962" y="1445"/>
              <a:ext cx="56" cy="482"/>
            </a:xfrm>
            <a:prstGeom prst="rect">
              <a:avLst/>
            </a:prstGeom>
            <a:solidFill>
              <a:srgbClr val="000000"/>
            </a:solidFill>
            <a:ln w="9525">
              <a:noFill/>
              <a:miter lim="800000"/>
              <a:headEnd/>
              <a:tailEnd/>
            </a:ln>
          </p:spPr>
          <p:txBody>
            <a:bodyPr/>
            <a:lstStyle/>
            <a:p>
              <a:endParaRPr lang="en-US"/>
            </a:p>
          </p:txBody>
        </p:sp>
        <p:sp>
          <p:nvSpPr>
            <p:cNvPr id="1231" name="Freeform 207"/>
            <p:cNvSpPr>
              <a:spLocks noChangeAspect="1"/>
            </p:cNvSpPr>
            <p:nvPr userDrawn="1"/>
          </p:nvSpPr>
          <p:spPr bwMode="auto">
            <a:xfrm>
              <a:off x="4038" y="1445"/>
              <a:ext cx="95" cy="241"/>
            </a:xfrm>
            <a:custGeom>
              <a:avLst/>
              <a:gdLst/>
              <a:ahLst/>
              <a:cxnLst>
                <a:cxn ang="0">
                  <a:pos x="0" y="0"/>
                </a:cxn>
                <a:cxn ang="0">
                  <a:pos x="57" y="0"/>
                </a:cxn>
                <a:cxn ang="0">
                  <a:pos x="70" y="23"/>
                </a:cxn>
                <a:cxn ang="0">
                  <a:pos x="81" y="45"/>
                </a:cxn>
                <a:cxn ang="0">
                  <a:pos x="88" y="66"/>
                </a:cxn>
                <a:cxn ang="0">
                  <a:pos x="93" y="87"/>
                </a:cxn>
                <a:cxn ang="0">
                  <a:pos x="94" y="106"/>
                </a:cxn>
                <a:cxn ang="0">
                  <a:pos x="95" y="125"/>
                </a:cxn>
                <a:cxn ang="0">
                  <a:pos x="94" y="143"/>
                </a:cxn>
                <a:cxn ang="0">
                  <a:pos x="92" y="161"/>
                </a:cxn>
                <a:cxn ang="0">
                  <a:pos x="87" y="177"/>
                </a:cxn>
                <a:cxn ang="0">
                  <a:pos x="82" y="191"/>
                </a:cxn>
                <a:cxn ang="0">
                  <a:pos x="77" y="204"/>
                </a:cxn>
                <a:cxn ang="0">
                  <a:pos x="73" y="214"/>
                </a:cxn>
                <a:cxn ang="0">
                  <a:pos x="68" y="224"/>
                </a:cxn>
                <a:cxn ang="0">
                  <a:pos x="63" y="232"/>
                </a:cxn>
                <a:cxn ang="0">
                  <a:pos x="61" y="237"/>
                </a:cxn>
                <a:cxn ang="0">
                  <a:pos x="58" y="240"/>
                </a:cxn>
                <a:cxn ang="0">
                  <a:pos x="57" y="241"/>
                </a:cxn>
                <a:cxn ang="0">
                  <a:pos x="0" y="241"/>
                </a:cxn>
                <a:cxn ang="0">
                  <a:pos x="13" y="221"/>
                </a:cxn>
                <a:cxn ang="0">
                  <a:pos x="23" y="202"/>
                </a:cxn>
                <a:cxn ang="0">
                  <a:pos x="31" y="182"/>
                </a:cxn>
                <a:cxn ang="0">
                  <a:pos x="36" y="163"/>
                </a:cxn>
                <a:cxn ang="0">
                  <a:pos x="39" y="143"/>
                </a:cxn>
                <a:cxn ang="0">
                  <a:pos x="40" y="124"/>
                </a:cxn>
                <a:cxn ang="0">
                  <a:pos x="39" y="107"/>
                </a:cxn>
                <a:cxn ang="0">
                  <a:pos x="37" y="91"/>
                </a:cxn>
                <a:cxn ang="0">
                  <a:pos x="34" y="75"/>
                </a:cxn>
                <a:cxn ang="0">
                  <a:pos x="29" y="61"/>
                </a:cxn>
                <a:cxn ang="0">
                  <a:pos x="25" y="48"/>
                </a:cxn>
                <a:cxn ang="0">
                  <a:pos x="20" y="36"/>
                </a:cxn>
                <a:cxn ang="0">
                  <a:pos x="15" y="26"/>
                </a:cxn>
                <a:cxn ang="0">
                  <a:pos x="10" y="17"/>
                </a:cxn>
                <a:cxn ang="0">
                  <a:pos x="6" y="10"/>
                </a:cxn>
                <a:cxn ang="0">
                  <a:pos x="3" y="4"/>
                </a:cxn>
                <a:cxn ang="0">
                  <a:pos x="1" y="2"/>
                </a:cxn>
                <a:cxn ang="0">
                  <a:pos x="0" y="0"/>
                </a:cxn>
              </a:cxnLst>
              <a:rect l="0" t="0" r="r" b="b"/>
              <a:pathLst>
                <a:path w="95" h="241">
                  <a:moveTo>
                    <a:pt x="0" y="0"/>
                  </a:moveTo>
                  <a:lnTo>
                    <a:pt x="57" y="0"/>
                  </a:lnTo>
                  <a:lnTo>
                    <a:pt x="70" y="23"/>
                  </a:lnTo>
                  <a:lnTo>
                    <a:pt x="81" y="45"/>
                  </a:lnTo>
                  <a:lnTo>
                    <a:pt x="88" y="66"/>
                  </a:lnTo>
                  <a:lnTo>
                    <a:pt x="93" y="87"/>
                  </a:lnTo>
                  <a:lnTo>
                    <a:pt x="94" y="106"/>
                  </a:lnTo>
                  <a:lnTo>
                    <a:pt x="95" y="125"/>
                  </a:lnTo>
                  <a:lnTo>
                    <a:pt x="94" y="143"/>
                  </a:lnTo>
                  <a:lnTo>
                    <a:pt x="92" y="161"/>
                  </a:lnTo>
                  <a:lnTo>
                    <a:pt x="87" y="177"/>
                  </a:lnTo>
                  <a:lnTo>
                    <a:pt x="82" y="191"/>
                  </a:lnTo>
                  <a:lnTo>
                    <a:pt x="77" y="204"/>
                  </a:lnTo>
                  <a:lnTo>
                    <a:pt x="73" y="214"/>
                  </a:lnTo>
                  <a:lnTo>
                    <a:pt x="68" y="224"/>
                  </a:lnTo>
                  <a:lnTo>
                    <a:pt x="63" y="232"/>
                  </a:lnTo>
                  <a:lnTo>
                    <a:pt x="61" y="237"/>
                  </a:lnTo>
                  <a:lnTo>
                    <a:pt x="58" y="240"/>
                  </a:lnTo>
                  <a:lnTo>
                    <a:pt x="57" y="241"/>
                  </a:lnTo>
                  <a:lnTo>
                    <a:pt x="0" y="241"/>
                  </a:lnTo>
                  <a:lnTo>
                    <a:pt x="13" y="221"/>
                  </a:lnTo>
                  <a:lnTo>
                    <a:pt x="23" y="202"/>
                  </a:lnTo>
                  <a:lnTo>
                    <a:pt x="31" y="182"/>
                  </a:lnTo>
                  <a:lnTo>
                    <a:pt x="36" y="163"/>
                  </a:lnTo>
                  <a:lnTo>
                    <a:pt x="39" y="143"/>
                  </a:lnTo>
                  <a:lnTo>
                    <a:pt x="40" y="124"/>
                  </a:lnTo>
                  <a:lnTo>
                    <a:pt x="39" y="107"/>
                  </a:lnTo>
                  <a:lnTo>
                    <a:pt x="37" y="91"/>
                  </a:lnTo>
                  <a:lnTo>
                    <a:pt x="34" y="75"/>
                  </a:lnTo>
                  <a:lnTo>
                    <a:pt x="29" y="61"/>
                  </a:lnTo>
                  <a:lnTo>
                    <a:pt x="25" y="48"/>
                  </a:lnTo>
                  <a:lnTo>
                    <a:pt x="20" y="36"/>
                  </a:lnTo>
                  <a:lnTo>
                    <a:pt x="15" y="26"/>
                  </a:lnTo>
                  <a:lnTo>
                    <a:pt x="10" y="17"/>
                  </a:lnTo>
                  <a:lnTo>
                    <a:pt x="6" y="10"/>
                  </a:lnTo>
                  <a:lnTo>
                    <a:pt x="3" y="4"/>
                  </a:lnTo>
                  <a:lnTo>
                    <a:pt x="1" y="2"/>
                  </a:lnTo>
                  <a:lnTo>
                    <a:pt x="0" y="0"/>
                  </a:lnTo>
                  <a:close/>
                </a:path>
              </a:pathLst>
            </a:custGeom>
            <a:solidFill>
              <a:srgbClr val="000000"/>
            </a:solidFill>
            <a:ln w="9525">
              <a:noFill/>
              <a:round/>
              <a:headEnd/>
              <a:tailEnd/>
            </a:ln>
          </p:spPr>
          <p:txBody>
            <a:bodyPr/>
            <a:lstStyle/>
            <a:p>
              <a:endParaRPr lang="en-US"/>
            </a:p>
          </p:txBody>
        </p:sp>
      </p:grpSp>
      <p:grpSp>
        <p:nvGrpSpPr>
          <p:cNvPr id="1242" name="Group 218"/>
          <p:cNvGrpSpPr>
            <a:grpSpLocks/>
          </p:cNvGrpSpPr>
          <p:nvPr/>
        </p:nvGrpSpPr>
        <p:grpSpPr bwMode="auto">
          <a:xfrm>
            <a:off x="0" y="0"/>
            <a:ext cx="8270875" cy="300038"/>
            <a:chOff x="4608" y="240"/>
            <a:chExt cx="362" cy="189"/>
          </a:xfrm>
        </p:grpSpPr>
        <p:sp>
          <p:nvSpPr>
            <p:cNvPr id="1235" name="Freeform 211"/>
            <p:cNvSpPr>
              <a:spLocks noChangeAspect="1"/>
            </p:cNvSpPr>
            <p:nvPr userDrawn="1"/>
          </p:nvSpPr>
          <p:spPr bwMode="auto">
            <a:xfrm>
              <a:off x="4608" y="240"/>
              <a:ext cx="215" cy="189"/>
            </a:xfrm>
            <a:custGeom>
              <a:avLst/>
              <a:gdLst/>
              <a:ahLst/>
              <a:cxnLst>
                <a:cxn ang="0">
                  <a:pos x="0" y="0"/>
                </a:cxn>
                <a:cxn ang="0">
                  <a:pos x="545" y="0"/>
                </a:cxn>
                <a:cxn ang="0">
                  <a:pos x="530" y="35"/>
                </a:cxn>
                <a:cxn ang="0">
                  <a:pos x="515" y="70"/>
                </a:cxn>
                <a:cxn ang="0">
                  <a:pos x="505" y="103"/>
                </a:cxn>
                <a:cxn ang="0">
                  <a:pos x="496" y="134"/>
                </a:cxn>
                <a:cxn ang="0">
                  <a:pos x="490" y="166"/>
                </a:cxn>
                <a:cxn ang="0">
                  <a:pos x="485" y="196"/>
                </a:cxn>
                <a:cxn ang="0">
                  <a:pos x="482" y="224"/>
                </a:cxn>
                <a:cxn ang="0">
                  <a:pos x="482" y="251"/>
                </a:cxn>
                <a:cxn ang="0">
                  <a:pos x="482" y="277"/>
                </a:cxn>
                <a:cxn ang="0">
                  <a:pos x="485" y="302"/>
                </a:cxn>
                <a:cxn ang="0">
                  <a:pos x="488" y="325"/>
                </a:cxn>
                <a:cxn ang="0">
                  <a:pos x="491" y="347"/>
                </a:cxn>
                <a:cxn ang="0">
                  <a:pos x="496" y="368"/>
                </a:cxn>
                <a:cxn ang="0">
                  <a:pos x="502" y="387"/>
                </a:cxn>
                <a:cxn ang="0">
                  <a:pos x="508" y="404"/>
                </a:cxn>
                <a:cxn ang="0">
                  <a:pos x="514" y="419"/>
                </a:cxn>
                <a:cxn ang="0">
                  <a:pos x="520" y="433"/>
                </a:cxn>
                <a:cxn ang="0">
                  <a:pos x="526" y="446"/>
                </a:cxn>
                <a:cxn ang="0">
                  <a:pos x="530" y="456"/>
                </a:cxn>
                <a:cxn ang="0">
                  <a:pos x="536" y="465"/>
                </a:cxn>
                <a:cxn ang="0">
                  <a:pos x="539" y="472"/>
                </a:cxn>
                <a:cxn ang="0">
                  <a:pos x="545" y="479"/>
                </a:cxn>
                <a:cxn ang="0">
                  <a:pos x="545" y="480"/>
                </a:cxn>
                <a:cxn ang="0">
                  <a:pos x="0" y="480"/>
                </a:cxn>
                <a:cxn ang="0">
                  <a:pos x="0" y="0"/>
                </a:cxn>
              </a:cxnLst>
              <a:rect l="0" t="0" r="r" b="b"/>
              <a:pathLst>
                <a:path w="545" h="480">
                  <a:moveTo>
                    <a:pt x="0" y="0"/>
                  </a:moveTo>
                  <a:lnTo>
                    <a:pt x="545" y="0"/>
                  </a:lnTo>
                  <a:lnTo>
                    <a:pt x="530" y="35"/>
                  </a:lnTo>
                  <a:lnTo>
                    <a:pt x="515" y="70"/>
                  </a:lnTo>
                  <a:lnTo>
                    <a:pt x="505" y="103"/>
                  </a:lnTo>
                  <a:lnTo>
                    <a:pt x="496" y="134"/>
                  </a:lnTo>
                  <a:lnTo>
                    <a:pt x="490" y="166"/>
                  </a:lnTo>
                  <a:lnTo>
                    <a:pt x="485" y="196"/>
                  </a:lnTo>
                  <a:lnTo>
                    <a:pt x="482" y="224"/>
                  </a:lnTo>
                  <a:lnTo>
                    <a:pt x="482" y="251"/>
                  </a:lnTo>
                  <a:lnTo>
                    <a:pt x="482" y="277"/>
                  </a:lnTo>
                  <a:lnTo>
                    <a:pt x="485" y="302"/>
                  </a:lnTo>
                  <a:lnTo>
                    <a:pt x="488" y="325"/>
                  </a:lnTo>
                  <a:lnTo>
                    <a:pt x="491" y="347"/>
                  </a:lnTo>
                  <a:lnTo>
                    <a:pt x="496" y="368"/>
                  </a:lnTo>
                  <a:lnTo>
                    <a:pt x="502" y="387"/>
                  </a:lnTo>
                  <a:lnTo>
                    <a:pt x="508" y="404"/>
                  </a:lnTo>
                  <a:lnTo>
                    <a:pt x="514" y="419"/>
                  </a:lnTo>
                  <a:lnTo>
                    <a:pt x="520" y="433"/>
                  </a:lnTo>
                  <a:lnTo>
                    <a:pt x="526" y="446"/>
                  </a:lnTo>
                  <a:lnTo>
                    <a:pt x="530" y="456"/>
                  </a:lnTo>
                  <a:lnTo>
                    <a:pt x="536" y="465"/>
                  </a:lnTo>
                  <a:lnTo>
                    <a:pt x="539" y="472"/>
                  </a:lnTo>
                  <a:lnTo>
                    <a:pt x="545" y="479"/>
                  </a:lnTo>
                  <a:lnTo>
                    <a:pt x="545" y="480"/>
                  </a:lnTo>
                  <a:lnTo>
                    <a:pt x="0" y="480"/>
                  </a:lnTo>
                  <a:lnTo>
                    <a:pt x="0" y="0"/>
                  </a:lnTo>
                  <a:close/>
                </a:path>
              </a:pathLst>
            </a:custGeom>
            <a:solidFill>
              <a:srgbClr val="963237"/>
            </a:solidFill>
            <a:ln w="9525">
              <a:noFill/>
              <a:round/>
              <a:headEnd/>
              <a:tailEnd/>
            </a:ln>
          </p:spPr>
          <p:txBody>
            <a:bodyPr/>
            <a:lstStyle/>
            <a:p>
              <a:endParaRPr lang="en-US"/>
            </a:p>
          </p:txBody>
        </p:sp>
        <p:sp>
          <p:nvSpPr>
            <p:cNvPr id="1236" name="Freeform 212"/>
            <p:cNvSpPr>
              <a:spLocks noChangeAspect="1"/>
            </p:cNvSpPr>
            <p:nvPr userDrawn="1"/>
          </p:nvSpPr>
          <p:spPr bwMode="auto">
            <a:xfrm>
              <a:off x="4752" y="240"/>
              <a:ext cx="218" cy="189"/>
            </a:xfrm>
            <a:custGeom>
              <a:avLst/>
              <a:gdLst/>
              <a:ahLst/>
              <a:cxnLst>
                <a:cxn ang="0">
                  <a:pos x="0" y="0"/>
                </a:cxn>
                <a:cxn ang="0">
                  <a:pos x="552" y="0"/>
                </a:cxn>
                <a:cxn ang="0">
                  <a:pos x="551" y="480"/>
                </a:cxn>
                <a:cxn ang="0">
                  <a:pos x="67" y="480"/>
                </a:cxn>
                <a:cxn ang="0">
                  <a:pos x="51" y="454"/>
                </a:cxn>
                <a:cxn ang="0">
                  <a:pos x="39" y="428"/>
                </a:cxn>
                <a:cxn ang="0">
                  <a:pos x="28" y="404"/>
                </a:cxn>
                <a:cxn ang="0">
                  <a:pos x="20" y="381"/>
                </a:cxn>
                <a:cxn ang="0">
                  <a:pos x="13" y="358"/>
                </a:cxn>
                <a:cxn ang="0">
                  <a:pos x="8" y="338"/>
                </a:cxn>
                <a:cxn ang="0">
                  <a:pos x="5" y="320"/>
                </a:cxn>
                <a:cxn ang="0">
                  <a:pos x="2" y="303"/>
                </a:cxn>
                <a:cxn ang="0">
                  <a:pos x="1" y="290"/>
                </a:cxn>
                <a:cxn ang="0">
                  <a:pos x="0" y="278"/>
                </a:cxn>
                <a:cxn ang="0">
                  <a:pos x="0" y="0"/>
                </a:cxn>
              </a:cxnLst>
              <a:rect l="0" t="0" r="r" b="b"/>
              <a:pathLst>
                <a:path w="552" h="480">
                  <a:moveTo>
                    <a:pt x="0" y="0"/>
                  </a:moveTo>
                  <a:lnTo>
                    <a:pt x="552" y="0"/>
                  </a:lnTo>
                  <a:lnTo>
                    <a:pt x="551" y="480"/>
                  </a:lnTo>
                  <a:lnTo>
                    <a:pt x="67" y="480"/>
                  </a:lnTo>
                  <a:lnTo>
                    <a:pt x="51" y="454"/>
                  </a:lnTo>
                  <a:lnTo>
                    <a:pt x="39" y="428"/>
                  </a:lnTo>
                  <a:lnTo>
                    <a:pt x="28" y="404"/>
                  </a:lnTo>
                  <a:lnTo>
                    <a:pt x="20" y="381"/>
                  </a:lnTo>
                  <a:lnTo>
                    <a:pt x="13" y="358"/>
                  </a:lnTo>
                  <a:lnTo>
                    <a:pt x="8" y="338"/>
                  </a:lnTo>
                  <a:lnTo>
                    <a:pt x="5" y="320"/>
                  </a:lnTo>
                  <a:lnTo>
                    <a:pt x="2" y="303"/>
                  </a:lnTo>
                  <a:lnTo>
                    <a:pt x="1" y="290"/>
                  </a:lnTo>
                  <a:lnTo>
                    <a:pt x="0" y="278"/>
                  </a:lnTo>
                  <a:lnTo>
                    <a:pt x="0" y="0"/>
                  </a:lnTo>
                  <a:close/>
                </a:path>
              </a:pathLst>
            </a:custGeom>
            <a:solidFill>
              <a:srgbClr val="963237"/>
            </a:solidFill>
            <a:ln w="9525">
              <a:noFill/>
              <a:round/>
              <a:headEnd/>
              <a:tailEnd/>
            </a:ln>
          </p:spPr>
          <p:txBody>
            <a:bodyPr/>
            <a:lstStyle/>
            <a:p>
              <a:endParaRPr lang="en-US"/>
            </a:p>
          </p:txBody>
        </p:sp>
      </p:grpSp>
      <p:pic>
        <p:nvPicPr>
          <p:cNvPr id="17" name="Picture 4" descr="C:\Users\kingherc\Desktop\svn\2013-damon-scheduler\technohour\tmp\Untitled-4.png"/>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7524328" y="19890"/>
            <a:ext cx="745594" cy="289906"/>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Calibri" pitchFamily="34" charset="0"/>
          <a:cs typeface="Arial" charset="0"/>
        </a:defRPr>
      </a:lvl2pPr>
      <a:lvl3pPr algn="l" rtl="0" eaLnBrk="1" fontAlgn="base" hangingPunct="1">
        <a:spcBef>
          <a:spcPct val="0"/>
        </a:spcBef>
        <a:spcAft>
          <a:spcPct val="0"/>
        </a:spcAft>
        <a:defRPr sz="4400">
          <a:solidFill>
            <a:schemeClr val="tx2"/>
          </a:solidFill>
          <a:latin typeface="Calibri" pitchFamily="34" charset="0"/>
          <a:cs typeface="Arial" charset="0"/>
        </a:defRPr>
      </a:lvl3pPr>
      <a:lvl4pPr algn="l" rtl="0" eaLnBrk="1" fontAlgn="base" hangingPunct="1">
        <a:spcBef>
          <a:spcPct val="0"/>
        </a:spcBef>
        <a:spcAft>
          <a:spcPct val="0"/>
        </a:spcAft>
        <a:defRPr sz="4400">
          <a:solidFill>
            <a:schemeClr val="tx2"/>
          </a:solidFill>
          <a:latin typeface="Calibri" pitchFamily="34" charset="0"/>
          <a:cs typeface="Arial" charset="0"/>
        </a:defRPr>
      </a:lvl4pPr>
      <a:lvl5pPr algn="l" rtl="0" eaLnBrk="1" fontAlgn="base" hangingPunct="1">
        <a:spcBef>
          <a:spcPct val="0"/>
        </a:spcBef>
        <a:spcAft>
          <a:spcPct val="0"/>
        </a:spcAft>
        <a:defRPr sz="4400">
          <a:solidFill>
            <a:schemeClr val="tx2"/>
          </a:solidFill>
          <a:latin typeface="Calibri" pitchFamily="34" charset="0"/>
          <a:cs typeface="Arial" charset="0"/>
        </a:defRPr>
      </a:lvl5pPr>
      <a:lvl6pPr marL="457200" algn="l" rtl="0" eaLnBrk="1" fontAlgn="base" hangingPunct="1">
        <a:spcBef>
          <a:spcPct val="0"/>
        </a:spcBef>
        <a:spcAft>
          <a:spcPct val="0"/>
        </a:spcAft>
        <a:defRPr sz="4400">
          <a:solidFill>
            <a:schemeClr val="tx2"/>
          </a:solidFill>
          <a:latin typeface="Calibri" pitchFamily="34" charset="0"/>
          <a:cs typeface="Arial" charset="0"/>
        </a:defRPr>
      </a:lvl6pPr>
      <a:lvl7pPr marL="914400" algn="l" rtl="0" eaLnBrk="1" fontAlgn="base" hangingPunct="1">
        <a:spcBef>
          <a:spcPct val="0"/>
        </a:spcBef>
        <a:spcAft>
          <a:spcPct val="0"/>
        </a:spcAft>
        <a:defRPr sz="4400">
          <a:solidFill>
            <a:schemeClr val="tx2"/>
          </a:solidFill>
          <a:latin typeface="Calibri" pitchFamily="34" charset="0"/>
          <a:cs typeface="Arial" charset="0"/>
        </a:defRPr>
      </a:lvl7pPr>
      <a:lvl8pPr marL="1371600" algn="l" rtl="0" eaLnBrk="1" fontAlgn="base" hangingPunct="1">
        <a:spcBef>
          <a:spcPct val="0"/>
        </a:spcBef>
        <a:spcAft>
          <a:spcPct val="0"/>
        </a:spcAft>
        <a:defRPr sz="4400">
          <a:solidFill>
            <a:schemeClr val="tx2"/>
          </a:solidFill>
          <a:latin typeface="Calibri" pitchFamily="34" charset="0"/>
          <a:cs typeface="Arial" charset="0"/>
        </a:defRPr>
      </a:lvl8pPr>
      <a:lvl9pPr marL="1828800" algn="l" rtl="0" eaLnBrk="1" fontAlgn="base" hangingPunct="1">
        <a:spcBef>
          <a:spcPct val="0"/>
        </a:spcBef>
        <a:spcAft>
          <a:spcPct val="0"/>
        </a:spcAft>
        <a:defRPr sz="4400">
          <a:solidFill>
            <a:schemeClr val="tx2"/>
          </a:solidFill>
          <a:latin typeface="Calibri" pitchFamily="34" charset="0"/>
          <a:cs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1.emf"/><Relationship Id="rId4" Type="http://schemas.openxmlformats.org/officeDocument/2006/relationships/oleObject" Target="../embeddings/oleObject1.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wmf"/><Relationship Id="rId4" Type="http://schemas.openxmlformats.org/officeDocument/2006/relationships/oleObject" Target="../embeddings/oleObject2.bin"/></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85800" y="1340768"/>
            <a:ext cx="7772400" cy="1470025"/>
          </a:xfrm>
        </p:spPr>
        <p:txBody>
          <a:bodyPr/>
          <a:lstStyle/>
          <a:p>
            <a:r>
              <a:rPr lang="en-US" dirty="0"/>
              <a:t>CS422</a:t>
            </a:r>
            <a:br>
              <a:rPr lang="en-US" dirty="0"/>
            </a:br>
            <a:r>
              <a:rPr lang="en-US" dirty="0"/>
              <a:t>Database systems</a:t>
            </a:r>
          </a:p>
        </p:txBody>
      </p:sp>
      <p:sp>
        <p:nvSpPr>
          <p:cNvPr id="4" name="Subtitle 5"/>
          <p:cNvSpPr txBox="1">
            <a:spLocks/>
          </p:cNvSpPr>
          <p:nvPr/>
        </p:nvSpPr>
        <p:spPr bwMode="auto">
          <a:xfrm>
            <a:off x="827584" y="3284984"/>
            <a:ext cx="7772400" cy="129614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marL="0" indent="0" algn="l" rtl="0" eaLnBrk="1" fontAlgn="base" hangingPunct="1">
              <a:spcBef>
                <a:spcPct val="20000"/>
              </a:spcBef>
              <a:spcAft>
                <a:spcPct val="0"/>
              </a:spcAft>
              <a:buFontTx/>
              <a:buNone/>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endParaRPr lang="en-US" sz="2400" kern="0" dirty="0"/>
          </a:p>
          <a:p>
            <a:pPr algn="ctr"/>
            <a:r>
              <a:rPr lang="en-US" sz="2400" dirty="0"/>
              <a:t>Data warehouses and Decision Support Systems</a:t>
            </a:r>
          </a:p>
          <a:p>
            <a:pPr algn="ctr"/>
            <a:endParaRPr lang="en-US" sz="2400" kern="0" dirty="0"/>
          </a:p>
          <a:p>
            <a:pPr algn="ctr"/>
            <a:r>
              <a:rPr lang="en-US" sz="2400" kern="0" dirty="0"/>
              <a:t>Data-Intensive Applications and Systems (DIAS) Laboratory</a:t>
            </a:r>
            <a:br>
              <a:rPr lang="en-US" sz="2400" kern="0" dirty="0"/>
            </a:br>
            <a:r>
              <a:rPr lang="fr-FR" sz="2400" kern="0" dirty="0"/>
              <a:t>École Polytechnique Fédérale de Lausanne</a:t>
            </a:r>
            <a:endParaRPr lang="el-GR" sz="2400" kern="0" dirty="0"/>
          </a:p>
        </p:txBody>
      </p:sp>
      <p:sp>
        <p:nvSpPr>
          <p:cNvPr id="7" name="Rectangle 6"/>
          <p:cNvSpPr/>
          <p:nvPr/>
        </p:nvSpPr>
        <p:spPr>
          <a:xfrm>
            <a:off x="1178586" y="4797152"/>
            <a:ext cx="7070397" cy="1200329"/>
          </a:xfrm>
          <a:prstGeom prst="rect">
            <a:avLst/>
          </a:prstGeom>
        </p:spPr>
        <p:txBody>
          <a:bodyPr wrap="none">
            <a:spAutoFit/>
          </a:bodyPr>
          <a:lstStyle/>
          <a:p>
            <a:pPr algn="ctr"/>
            <a:r>
              <a:rPr lang="en-US" i="1" dirty="0"/>
              <a:t>“He uses statistics as a drunken man uses lampposts -  </a:t>
            </a:r>
            <a:br>
              <a:rPr lang="en-US" i="1" dirty="0"/>
            </a:br>
            <a:r>
              <a:rPr lang="en-US" i="1" dirty="0"/>
              <a:t>for support rather than for illumination.”</a:t>
            </a:r>
            <a:br>
              <a:rPr lang="en-US" i="1" dirty="0"/>
            </a:br>
            <a:r>
              <a:rPr lang="en-US" i="1" dirty="0"/>
              <a:t>– Andrew Lang</a:t>
            </a:r>
          </a:p>
        </p:txBody>
      </p:sp>
    </p:spTree>
    <p:extLst>
      <p:ext uri="{BB962C8B-B14F-4D97-AF65-F5344CB8AC3E}">
        <p14:creationId xmlns:p14="http://schemas.microsoft.com/office/powerpoint/2010/main" val="150357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0" y="6113535"/>
            <a:ext cx="9144000" cy="716509"/>
          </a:xfrm>
          <a:prstGeom prst="rect">
            <a:avLst/>
          </a:prstGeom>
          <a:solidFill>
            <a:sysClr val="window" lastClr="FFFFFF"/>
          </a:solidFill>
          <a:ln w="25400" cap="flat" cmpd="sng" algn="ctr">
            <a:noFill/>
            <a:prstDash val="solid"/>
          </a:ln>
          <a:effectLst/>
        </p:spPr>
        <p:txBody>
          <a:bodyPr rtlCol="0" anchor="ctr"/>
          <a:lstStyle/>
          <a:p>
            <a:pPr algn="ctr" fontAlgn="auto">
              <a:spcBef>
                <a:spcPts val="0"/>
              </a:spcBef>
              <a:spcAft>
                <a:spcPts val="0"/>
              </a:spcAft>
              <a:defRPr/>
            </a:pPr>
            <a:r>
              <a:rPr kumimoji="0" lang="en-US" sz="3200" b="1" i="0" u="none" strike="noStrike" kern="0" cap="none" spc="0" normalizeH="0" baseline="0" noProof="0" dirty="0">
                <a:ln>
                  <a:noFill/>
                </a:ln>
                <a:solidFill>
                  <a:srgbClr val="002060"/>
                </a:solidFill>
                <a:effectLst/>
                <a:uLnTx/>
                <a:uFillTx/>
                <a:latin typeface="+mj-lt"/>
                <a:cs typeface="Arial"/>
              </a:rPr>
              <a:t>Store as array</a:t>
            </a:r>
            <a:r>
              <a:rPr kumimoji="0" lang="en-US" sz="3200" b="1" i="0" u="none" strike="noStrike" kern="0" cap="none" spc="0" normalizeH="0" noProof="0" dirty="0">
                <a:ln>
                  <a:noFill/>
                </a:ln>
                <a:solidFill>
                  <a:srgbClr val="002060"/>
                </a:solidFill>
                <a:effectLst/>
                <a:uLnTx/>
                <a:uFillTx/>
                <a:latin typeface="+mj-lt"/>
                <a:cs typeface="Arial"/>
              </a:rPr>
              <a:t> (MOLAP) or relations (ROLAP)</a:t>
            </a:r>
            <a:endParaRPr lang="en-US" sz="3200" b="1" kern="0" dirty="0">
              <a:solidFill>
                <a:srgbClr val="002060"/>
              </a:solidFill>
              <a:latin typeface="+mj-lt"/>
              <a:cs typeface="Arial"/>
            </a:endParaRPr>
          </a:p>
        </p:txBody>
      </p:sp>
      <p:sp>
        <p:nvSpPr>
          <p:cNvPr id="12" name="Cube 11"/>
          <p:cNvSpPr/>
          <p:nvPr/>
        </p:nvSpPr>
        <p:spPr>
          <a:xfrm>
            <a:off x="1547664" y="4060944"/>
            <a:ext cx="2304256" cy="1542753"/>
          </a:xfrm>
          <a:prstGeom prst="cub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Multidimensional data model</a:t>
            </a:r>
          </a:p>
        </p:txBody>
      </p:sp>
      <p:sp>
        <p:nvSpPr>
          <p:cNvPr id="3" name="Content Placeholder 2"/>
          <p:cNvSpPr>
            <a:spLocks noGrp="1"/>
          </p:cNvSpPr>
          <p:nvPr>
            <p:ph idx="1"/>
          </p:nvPr>
        </p:nvSpPr>
        <p:spPr>
          <a:xfrm>
            <a:off x="0" y="1219200"/>
            <a:ext cx="5292080" cy="4906963"/>
          </a:xfrm>
        </p:spPr>
        <p:txBody>
          <a:bodyPr/>
          <a:lstStyle/>
          <a:p>
            <a:r>
              <a:rPr lang="en-US" dirty="0"/>
              <a:t>Numeric </a:t>
            </a:r>
            <a:r>
              <a:rPr lang="en-US" dirty="0">
                <a:solidFill>
                  <a:srgbClr val="A50021"/>
                </a:solidFill>
              </a:rPr>
              <a:t>measures</a:t>
            </a:r>
            <a:r>
              <a:rPr lang="en-US" dirty="0"/>
              <a:t> which depend on a set of </a:t>
            </a:r>
            <a:r>
              <a:rPr lang="en-US" dirty="0">
                <a:solidFill>
                  <a:srgbClr val="A50021"/>
                </a:solidFill>
              </a:rPr>
              <a:t>dimensions</a:t>
            </a:r>
          </a:p>
          <a:p>
            <a:pPr lvl="1"/>
            <a:r>
              <a:rPr lang="en-US" sz="2800" dirty="0"/>
              <a:t>Measure Sales, dimensions Product, Location, Time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592117649"/>
              </p:ext>
            </p:extLst>
          </p:nvPr>
        </p:nvGraphicFramePr>
        <p:xfrm>
          <a:off x="5635896" y="1111624"/>
          <a:ext cx="3384376" cy="4876800"/>
        </p:xfrm>
        <a:graphic>
          <a:graphicData uri="http://schemas.openxmlformats.org/drawingml/2006/table">
            <a:tbl>
              <a:tblPr firstRow="1" bandRow="1">
                <a:tableStyleId>{073A0DAA-6AF3-43AB-8588-CEC1D06C72B9}</a:tableStyleId>
              </a:tblPr>
              <a:tblGrid>
                <a:gridCol w="846094">
                  <a:extLst>
                    <a:ext uri="{9D8B030D-6E8A-4147-A177-3AD203B41FA5}">
                      <a16:colId xmlns:a16="http://schemas.microsoft.com/office/drawing/2014/main" val="20000"/>
                    </a:ext>
                  </a:extLst>
                </a:gridCol>
                <a:gridCol w="846094">
                  <a:extLst>
                    <a:ext uri="{9D8B030D-6E8A-4147-A177-3AD203B41FA5}">
                      <a16:colId xmlns:a16="http://schemas.microsoft.com/office/drawing/2014/main" val="20001"/>
                    </a:ext>
                  </a:extLst>
                </a:gridCol>
                <a:gridCol w="846094">
                  <a:extLst>
                    <a:ext uri="{9D8B030D-6E8A-4147-A177-3AD203B41FA5}">
                      <a16:colId xmlns:a16="http://schemas.microsoft.com/office/drawing/2014/main" val="20002"/>
                    </a:ext>
                  </a:extLst>
                </a:gridCol>
                <a:gridCol w="846094">
                  <a:extLst>
                    <a:ext uri="{9D8B030D-6E8A-4147-A177-3AD203B41FA5}">
                      <a16:colId xmlns:a16="http://schemas.microsoft.com/office/drawing/2014/main" val="20003"/>
                    </a:ext>
                  </a:extLst>
                </a:gridCol>
              </a:tblGrid>
              <a:tr h="370840">
                <a:tc>
                  <a:txBody>
                    <a:bodyPr/>
                    <a:lstStyle/>
                    <a:p>
                      <a:r>
                        <a:rPr lang="en-US" sz="2400" dirty="0" err="1"/>
                        <a:t>Prodid</a:t>
                      </a:r>
                      <a:endParaRPr lang="en-US" sz="2400" dirty="0"/>
                    </a:p>
                  </a:txBody>
                  <a:tcPr/>
                </a:tc>
                <a:tc>
                  <a:txBody>
                    <a:bodyPr/>
                    <a:lstStyle/>
                    <a:p>
                      <a:r>
                        <a:rPr lang="en-US" sz="2400" dirty="0" err="1"/>
                        <a:t>Timeid</a:t>
                      </a:r>
                      <a:endParaRPr lang="en-US" sz="2400" dirty="0"/>
                    </a:p>
                  </a:txBody>
                  <a:tcPr/>
                </a:tc>
                <a:tc>
                  <a:txBody>
                    <a:bodyPr/>
                    <a:lstStyle/>
                    <a:p>
                      <a:r>
                        <a:rPr lang="en-US" sz="2400" dirty="0" err="1"/>
                        <a:t>Locid</a:t>
                      </a:r>
                      <a:endParaRPr lang="en-US" sz="2400" dirty="0"/>
                    </a:p>
                  </a:txBody>
                  <a:tcPr/>
                </a:tc>
                <a:tc>
                  <a:txBody>
                    <a:bodyPr/>
                    <a:lstStyle/>
                    <a:p>
                      <a:r>
                        <a:rPr lang="en-US" sz="2400" dirty="0"/>
                        <a:t>Sales</a:t>
                      </a:r>
                    </a:p>
                  </a:txBody>
                  <a:tcPr/>
                </a:tc>
                <a:extLst>
                  <a:ext uri="{0D108BD9-81ED-4DB2-BD59-A6C34878D82A}">
                    <a16:rowId xmlns:a16="http://schemas.microsoft.com/office/drawing/2014/main" val="10000"/>
                  </a:ext>
                </a:extLst>
              </a:tr>
              <a:tr h="370840">
                <a:tc>
                  <a:txBody>
                    <a:bodyPr/>
                    <a:lstStyle/>
                    <a:p>
                      <a:r>
                        <a:rPr lang="en-US" sz="2400" dirty="0"/>
                        <a:t>11</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solidFill>
                            <a:srgbClr val="FF0000"/>
                          </a:solidFill>
                        </a:rPr>
                        <a:t>3</a:t>
                      </a:r>
                    </a:p>
                  </a:txBody>
                  <a:tcPr/>
                </a:tc>
                <a:extLst>
                  <a:ext uri="{0D108BD9-81ED-4DB2-BD59-A6C34878D82A}">
                    <a16:rowId xmlns:a16="http://schemas.microsoft.com/office/drawing/2014/main" val="10001"/>
                  </a:ext>
                </a:extLst>
              </a:tr>
              <a:tr h="370840">
                <a:tc>
                  <a:txBody>
                    <a:bodyPr/>
                    <a:lstStyle/>
                    <a:p>
                      <a:r>
                        <a:rPr lang="en-US" sz="2400" dirty="0"/>
                        <a:t>11</a:t>
                      </a:r>
                    </a:p>
                  </a:txBody>
                  <a:tcPr/>
                </a:tc>
                <a:tc>
                  <a:txBody>
                    <a:bodyPr/>
                    <a:lstStyle/>
                    <a:p>
                      <a:r>
                        <a:rPr lang="en-US" sz="2400" dirty="0"/>
                        <a:t>2</a:t>
                      </a:r>
                    </a:p>
                  </a:txBody>
                  <a:tcPr/>
                </a:tc>
                <a:tc>
                  <a:txBody>
                    <a:bodyPr/>
                    <a:lstStyle/>
                    <a:p>
                      <a:r>
                        <a:rPr lang="en-US" sz="2400" dirty="0"/>
                        <a:t>1</a:t>
                      </a:r>
                    </a:p>
                  </a:txBody>
                  <a:tcPr/>
                </a:tc>
                <a:tc>
                  <a:txBody>
                    <a:bodyPr/>
                    <a:lstStyle/>
                    <a:p>
                      <a:r>
                        <a:rPr lang="en-US" sz="2400" dirty="0">
                          <a:solidFill>
                            <a:srgbClr val="FF0000"/>
                          </a:solidFill>
                        </a:rPr>
                        <a:t>4</a:t>
                      </a:r>
                    </a:p>
                  </a:txBody>
                  <a:tcPr/>
                </a:tc>
                <a:extLst>
                  <a:ext uri="{0D108BD9-81ED-4DB2-BD59-A6C34878D82A}">
                    <a16:rowId xmlns:a16="http://schemas.microsoft.com/office/drawing/2014/main" val="10002"/>
                  </a:ext>
                </a:extLst>
              </a:tr>
              <a:tr h="370840">
                <a:tc>
                  <a:txBody>
                    <a:bodyPr/>
                    <a:lstStyle/>
                    <a:p>
                      <a:r>
                        <a:rPr lang="en-US" sz="2400" dirty="0"/>
                        <a:t>12</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solidFill>
                            <a:srgbClr val="FF0000"/>
                          </a:solidFill>
                        </a:rPr>
                        <a:t>15</a:t>
                      </a:r>
                    </a:p>
                  </a:txBody>
                  <a:tcPr/>
                </a:tc>
                <a:extLst>
                  <a:ext uri="{0D108BD9-81ED-4DB2-BD59-A6C34878D82A}">
                    <a16:rowId xmlns:a16="http://schemas.microsoft.com/office/drawing/2014/main" val="10003"/>
                  </a:ext>
                </a:extLst>
              </a:tr>
              <a:tr h="370840">
                <a:tc>
                  <a:txBody>
                    <a:bodyPr/>
                    <a:lstStyle/>
                    <a:p>
                      <a:r>
                        <a:rPr lang="en-US" sz="2400" dirty="0"/>
                        <a:t>12</a:t>
                      </a:r>
                    </a:p>
                  </a:txBody>
                  <a:tcPr/>
                </a:tc>
                <a:tc>
                  <a:txBody>
                    <a:bodyPr/>
                    <a:lstStyle/>
                    <a:p>
                      <a:r>
                        <a:rPr lang="en-US" sz="2400" dirty="0"/>
                        <a:t>2</a:t>
                      </a:r>
                    </a:p>
                  </a:txBody>
                  <a:tcPr/>
                </a:tc>
                <a:tc>
                  <a:txBody>
                    <a:bodyPr/>
                    <a:lstStyle/>
                    <a:p>
                      <a:r>
                        <a:rPr lang="en-US" sz="2400" dirty="0"/>
                        <a:t>1</a:t>
                      </a:r>
                    </a:p>
                  </a:txBody>
                  <a:tcPr/>
                </a:tc>
                <a:tc>
                  <a:txBody>
                    <a:bodyPr/>
                    <a:lstStyle/>
                    <a:p>
                      <a:r>
                        <a:rPr lang="en-US" sz="2400" dirty="0">
                          <a:solidFill>
                            <a:srgbClr val="FF0000"/>
                          </a:solidFill>
                        </a:rPr>
                        <a:t>30</a:t>
                      </a:r>
                    </a:p>
                  </a:txBody>
                  <a:tcPr/>
                </a:tc>
                <a:extLst>
                  <a:ext uri="{0D108BD9-81ED-4DB2-BD59-A6C34878D82A}">
                    <a16:rowId xmlns:a16="http://schemas.microsoft.com/office/drawing/2014/main" val="10004"/>
                  </a:ext>
                </a:extLst>
              </a:tr>
              <a:tr h="370840">
                <a:tc>
                  <a:txBody>
                    <a:bodyPr/>
                    <a:lstStyle/>
                    <a:p>
                      <a:r>
                        <a:rPr lang="en-US" sz="2400" dirty="0"/>
                        <a:t>13</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solidFill>
                            <a:srgbClr val="FF0000"/>
                          </a:solidFill>
                        </a:rPr>
                        <a:t>20</a:t>
                      </a:r>
                    </a:p>
                  </a:txBody>
                  <a:tcPr/>
                </a:tc>
                <a:extLst>
                  <a:ext uri="{0D108BD9-81ED-4DB2-BD59-A6C34878D82A}">
                    <a16:rowId xmlns:a16="http://schemas.microsoft.com/office/drawing/2014/main" val="10005"/>
                  </a:ext>
                </a:extLst>
              </a:tr>
              <a:tr h="370840">
                <a:tc>
                  <a:txBody>
                    <a:bodyPr/>
                    <a:lstStyle/>
                    <a:p>
                      <a:r>
                        <a:rPr lang="en-US" sz="2400" dirty="0"/>
                        <a:t>13</a:t>
                      </a:r>
                    </a:p>
                  </a:txBody>
                  <a:tcPr/>
                </a:tc>
                <a:tc>
                  <a:txBody>
                    <a:bodyPr/>
                    <a:lstStyle/>
                    <a:p>
                      <a:r>
                        <a:rPr lang="en-US" sz="2400" dirty="0"/>
                        <a:t>2</a:t>
                      </a:r>
                    </a:p>
                  </a:txBody>
                  <a:tcPr/>
                </a:tc>
                <a:tc>
                  <a:txBody>
                    <a:bodyPr/>
                    <a:lstStyle/>
                    <a:p>
                      <a:r>
                        <a:rPr lang="en-US" sz="2400" dirty="0"/>
                        <a:t>1</a:t>
                      </a:r>
                    </a:p>
                  </a:txBody>
                  <a:tcPr/>
                </a:tc>
                <a:tc>
                  <a:txBody>
                    <a:bodyPr/>
                    <a:lstStyle/>
                    <a:p>
                      <a:r>
                        <a:rPr lang="en-US" sz="2400" dirty="0">
                          <a:solidFill>
                            <a:srgbClr val="FF0000"/>
                          </a:solidFill>
                        </a:rPr>
                        <a:t>20</a:t>
                      </a:r>
                    </a:p>
                  </a:txBody>
                  <a:tcPr/>
                </a:tc>
                <a:extLst>
                  <a:ext uri="{0D108BD9-81ED-4DB2-BD59-A6C34878D82A}">
                    <a16:rowId xmlns:a16="http://schemas.microsoft.com/office/drawing/2014/main" val="10006"/>
                  </a:ext>
                </a:extLst>
              </a:tr>
              <a:tr h="370840">
                <a:tc>
                  <a:txBody>
                    <a:bodyPr/>
                    <a:lstStyle/>
                    <a:p>
                      <a:r>
                        <a:rPr lang="en-US" sz="2400" dirty="0"/>
                        <a:t>11</a:t>
                      </a:r>
                    </a:p>
                  </a:txBody>
                  <a:tcPr/>
                </a:tc>
                <a:tc>
                  <a:txBody>
                    <a:bodyPr/>
                    <a:lstStyle/>
                    <a:p>
                      <a:r>
                        <a:rPr lang="en-US" sz="2400" dirty="0"/>
                        <a:t>1</a:t>
                      </a:r>
                    </a:p>
                  </a:txBody>
                  <a:tcPr/>
                </a:tc>
                <a:tc>
                  <a:txBody>
                    <a:bodyPr/>
                    <a:lstStyle/>
                    <a:p>
                      <a:r>
                        <a:rPr lang="en-US" sz="2400" dirty="0"/>
                        <a:t>2</a:t>
                      </a:r>
                    </a:p>
                  </a:txBody>
                  <a:tcPr/>
                </a:tc>
                <a:tc>
                  <a:txBody>
                    <a:bodyPr/>
                    <a:lstStyle/>
                    <a:p>
                      <a:r>
                        <a:rPr lang="en-US" sz="2400" dirty="0">
                          <a:solidFill>
                            <a:srgbClr val="FF0000"/>
                          </a:solidFill>
                        </a:rPr>
                        <a:t>33</a:t>
                      </a:r>
                    </a:p>
                  </a:txBody>
                  <a:tcPr/>
                </a:tc>
                <a:extLst>
                  <a:ext uri="{0D108BD9-81ED-4DB2-BD59-A6C34878D82A}">
                    <a16:rowId xmlns:a16="http://schemas.microsoft.com/office/drawing/2014/main" val="10007"/>
                  </a:ext>
                </a:extLst>
              </a:tr>
              <a:tr h="370840">
                <a:tc>
                  <a:txBody>
                    <a:bodyPr/>
                    <a:lstStyle/>
                    <a:p>
                      <a:r>
                        <a:rPr lang="en-US" sz="2400" dirty="0"/>
                        <a:t>11</a:t>
                      </a:r>
                    </a:p>
                  </a:txBody>
                  <a:tcPr/>
                </a:tc>
                <a:tc>
                  <a:txBody>
                    <a:bodyPr/>
                    <a:lstStyle/>
                    <a:p>
                      <a:r>
                        <a:rPr lang="en-US" sz="2400" dirty="0"/>
                        <a:t>2</a:t>
                      </a:r>
                    </a:p>
                  </a:txBody>
                  <a:tcPr/>
                </a:tc>
                <a:tc>
                  <a:txBody>
                    <a:bodyPr/>
                    <a:lstStyle/>
                    <a:p>
                      <a:r>
                        <a:rPr lang="en-US" sz="2400" dirty="0"/>
                        <a:t>2</a:t>
                      </a:r>
                    </a:p>
                  </a:txBody>
                  <a:tcPr/>
                </a:tc>
                <a:tc>
                  <a:txBody>
                    <a:bodyPr/>
                    <a:lstStyle/>
                    <a:p>
                      <a:r>
                        <a:rPr lang="en-US" sz="2400" dirty="0">
                          <a:solidFill>
                            <a:srgbClr val="FF0000"/>
                          </a:solidFill>
                        </a:rPr>
                        <a:t>31</a:t>
                      </a:r>
                    </a:p>
                  </a:txBody>
                  <a:tcPr/>
                </a:tc>
                <a:extLst>
                  <a:ext uri="{0D108BD9-81ED-4DB2-BD59-A6C34878D82A}">
                    <a16:rowId xmlns:a16="http://schemas.microsoft.com/office/drawing/2014/main" val="10008"/>
                  </a:ext>
                </a:extLst>
              </a:tr>
              <a:tr h="370840">
                <a:tc gridSpan="4">
                  <a:txBody>
                    <a:bodyPr/>
                    <a:lstStyle/>
                    <a:p>
                      <a:pPr algn="ctr"/>
                      <a:r>
                        <a:rPr lang="mr-IN" sz="2000" b="1" dirty="0"/>
                        <a:t>…</a:t>
                      </a:r>
                      <a:endParaRPr lang="en-US" b="1"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9"/>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999855796"/>
              </p:ext>
            </p:extLst>
          </p:nvPr>
        </p:nvGraphicFramePr>
        <p:xfrm>
          <a:off x="1547664" y="4418131"/>
          <a:ext cx="1944216" cy="1188720"/>
        </p:xfrm>
        <a:graphic>
          <a:graphicData uri="http://schemas.openxmlformats.org/drawingml/2006/table">
            <a:tbl>
              <a:tblPr>
                <a:tableStyleId>{5940675A-B579-460E-94D1-54222C63F5DA}</a:tableStyleId>
              </a:tblPr>
              <a:tblGrid>
                <a:gridCol w="972108">
                  <a:extLst>
                    <a:ext uri="{9D8B030D-6E8A-4147-A177-3AD203B41FA5}">
                      <a16:colId xmlns:a16="http://schemas.microsoft.com/office/drawing/2014/main" val="20000"/>
                    </a:ext>
                  </a:extLst>
                </a:gridCol>
                <a:gridCol w="972108">
                  <a:extLst>
                    <a:ext uri="{9D8B030D-6E8A-4147-A177-3AD203B41FA5}">
                      <a16:colId xmlns:a16="http://schemas.microsoft.com/office/drawing/2014/main" val="20001"/>
                    </a:ext>
                  </a:extLst>
                </a:gridCol>
              </a:tblGrid>
              <a:tr h="393202">
                <a:tc>
                  <a:txBody>
                    <a:bodyPr/>
                    <a:lstStyle/>
                    <a:p>
                      <a:pPr algn="ctr"/>
                      <a:r>
                        <a:rPr lang="en-US" sz="2000" dirty="0"/>
                        <a:t>3</a:t>
                      </a:r>
                    </a:p>
                  </a:txBody>
                  <a:tcPr/>
                </a:tc>
                <a:tc>
                  <a:txBody>
                    <a:bodyPr/>
                    <a:lstStyle/>
                    <a:p>
                      <a:pPr algn="ctr"/>
                      <a:r>
                        <a:rPr lang="en-US" sz="2000" dirty="0"/>
                        <a:t>4</a:t>
                      </a:r>
                    </a:p>
                  </a:txBody>
                  <a:tcPr/>
                </a:tc>
                <a:extLst>
                  <a:ext uri="{0D108BD9-81ED-4DB2-BD59-A6C34878D82A}">
                    <a16:rowId xmlns:a16="http://schemas.microsoft.com/office/drawing/2014/main" val="10000"/>
                  </a:ext>
                </a:extLst>
              </a:tr>
              <a:tr h="393202">
                <a:tc>
                  <a:txBody>
                    <a:bodyPr/>
                    <a:lstStyle/>
                    <a:p>
                      <a:pPr algn="ctr"/>
                      <a:r>
                        <a:rPr lang="en-US" sz="2000" dirty="0"/>
                        <a:t>15</a:t>
                      </a:r>
                    </a:p>
                  </a:txBody>
                  <a:tcPr/>
                </a:tc>
                <a:tc>
                  <a:txBody>
                    <a:bodyPr/>
                    <a:lstStyle/>
                    <a:p>
                      <a:pPr algn="ctr"/>
                      <a:r>
                        <a:rPr lang="en-US" sz="2000" dirty="0"/>
                        <a:t>30</a:t>
                      </a:r>
                    </a:p>
                  </a:txBody>
                  <a:tcPr/>
                </a:tc>
                <a:extLst>
                  <a:ext uri="{0D108BD9-81ED-4DB2-BD59-A6C34878D82A}">
                    <a16:rowId xmlns:a16="http://schemas.microsoft.com/office/drawing/2014/main" val="10001"/>
                  </a:ext>
                </a:extLst>
              </a:tr>
              <a:tr h="393202">
                <a:tc>
                  <a:txBody>
                    <a:bodyPr/>
                    <a:lstStyle/>
                    <a:p>
                      <a:pPr algn="ctr"/>
                      <a:r>
                        <a:rPr lang="en-US" sz="2000" dirty="0"/>
                        <a:t>20</a:t>
                      </a:r>
                    </a:p>
                  </a:txBody>
                  <a:tcPr/>
                </a:tc>
                <a:tc>
                  <a:txBody>
                    <a:bodyPr/>
                    <a:lstStyle/>
                    <a:p>
                      <a:pPr algn="ctr"/>
                      <a:r>
                        <a:rPr lang="en-US" sz="2000" dirty="0"/>
                        <a:t>20</a:t>
                      </a:r>
                    </a:p>
                  </a:txBody>
                  <a:tcPr/>
                </a:tc>
                <a:extLst>
                  <a:ext uri="{0D108BD9-81ED-4DB2-BD59-A6C34878D82A}">
                    <a16:rowId xmlns:a16="http://schemas.microsoft.com/office/drawing/2014/main" val="10002"/>
                  </a:ext>
                </a:extLst>
              </a:tr>
            </a:tbl>
          </a:graphicData>
        </a:graphic>
      </p:graphicFrame>
      <p:sp>
        <p:nvSpPr>
          <p:cNvPr id="9" name="TextBox 8"/>
          <p:cNvSpPr txBox="1"/>
          <p:nvPr/>
        </p:nvSpPr>
        <p:spPr>
          <a:xfrm>
            <a:off x="1003743" y="4427245"/>
            <a:ext cx="2186817" cy="1569660"/>
          </a:xfrm>
          <a:prstGeom prst="rect">
            <a:avLst/>
          </a:prstGeom>
          <a:noFill/>
        </p:spPr>
        <p:txBody>
          <a:bodyPr wrap="none" rtlCol="0">
            <a:spAutoFit/>
          </a:bodyPr>
          <a:lstStyle/>
          <a:p>
            <a:r>
              <a:rPr lang="en-US" dirty="0"/>
              <a:t>11</a:t>
            </a:r>
          </a:p>
          <a:p>
            <a:r>
              <a:rPr lang="en-US" dirty="0"/>
              <a:t>12</a:t>
            </a:r>
          </a:p>
          <a:p>
            <a:r>
              <a:rPr lang="en-US" dirty="0"/>
              <a:t>13</a:t>
            </a:r>
          </a:p>
          <a:p>
            <a:r>
              <a:rPr lang="en-US" dirty="0"/>
              <a:t>	1	2</a:t>
            </a:r>
          </a:p>
        </p:txBody>
      </p:sp>
      <p:sp>
        <p:nvSpPr>
          <p:cNvPr id="10" name="TextBox 9"/>
          <p:cNvSpPr txBox="1"/>
          <p:nvPr/>
        </p:nvSpPr>
        <p:spPr>
          <a:xfrm rot="16200000">
            <a:off x="311742" y="4871830"/>
            <a:ext cx="1002069" cy="461665"/>
          </a:xfrm>
          <a:prstGeom prst="rect">
            <a:avLst/>
          </a:prstGeom>
          <a:noFill/>
        </p:spPr>
        <p:txBody>
          <a:bodyPr wrap="none" rtlCol="0">
            <a:spAutoFit/>
          </a:bodyPr>
          <a:lstStyle/>
          <a:p>
            <a:r>
              <a:rPr lang="en-US" dirty="0" err="1"/>
              <a:t>Prodid</a:t>
            </a:r>
            <a:endParaRPr lang="en-US" dirty="0"/>
          </a:p>
        </p:txBody>
      </p:sp>
      <p:sp>
        <p:nvSpPr>
          <p:cNvPr id="11" name="TextBox 10"/>
          <p:cNvSpPr txBox="1"/>
          <p:nvPr/>
        </p:nvSpPr>
        <p:spPr>
          <a:xfrm>
            <a:off x="2097151" y="5792118"/>
            <a:ext cx="1037463" cy="461665"/>
          </a:xfrm>
          <a:prstGeom prst="rect">
            <a:avLst/>
          </a:prstGeom>
          <a:noFill/>
        </p:spPr>
        <p:txBody>
          <a:bodyPr wrap="none" rtlCol="0">
            <a:spAutoFit/>
          </a:bodyPr>
          <a:lstStyle/>
          <a:p>
            <a:r>
              <a:rPr lang="en-US" dirty="0" err="1"/>
              <a:t>Timeid</a:t>
            </a:r>
            <a:endParaRPr lang="en-US" dirty="0"/>
          </a:p>
        </p:txBody>
      </p:sp>
      <p:sp>
        <p:nvSpPr>
          <p:cNvPr id="13" name="TextBox 12"/>
          <p:cNvSpPr txBox="1"/>
          <p:nvPr/>
        </p:nvSpPr>
        <p:spPr>
          <a:xfrm rot="18674833">
            <a:off x="3414587" y="5268574"/>
            <a:ext cx="838691" cy="461665"/>
          </a:xfrm>
          <a:prstGeom prst="rect">
            <a:avLst/>
          </a:prstGeom>
          <a:noFill/>
        </p:spPr>
        <p:txBody>
          <a:bodyPr wrap="none" rtlCol="0">
            <a:spAutoFit/>
          </a:bodyPr>
          <a:lstStyle/>
          <a:p>
            <a:r>
              <a:rPr lang="en-US"/>
              <a:t>Locid</a:t>
            </a:r>
            <a:endParaRPr lang="en-US" dirty="0"/>
          </a:p>
        </p:txBody>
      </p:sp>
      <p:sp>
        <p:nvSpPr>
          <p:cNvPr id="14" name="TextBox 13"/>
          <p:cNvSpPr txBox="1"/>
          <p:nvPr/>
        </p:nvSpPr>
        <p:spPr>
          <a:xfrm>
            <a:off x="129646" y="3625327"/>
            <a:ext cx="1246110" cy="830997"/>
          </a:xfrm>
          <a:prstGeom prst="rect">
            <a:avLst/>
          </a:prstGeom>
          <a:noFill/>
        </p:spPr>
        <p:txBody>
          <a:bodyPr wrap="none" rtlCol="0">
            <a:spAutoFit/>
          </a:bodyPr>
          <a:lstStyle/>
          <a:p>
            <a:r>
              <a:rPr lang="en-US" dirty="0">
                <a:solidFill>
                  <a:srgbClr val="FF0000"/>
                </a:solidFill>
              </a:rPr>
              <a:t>Slice for </a:t>
            </a:r>
          </a:p>
          <a:p>
            <a:r>
              <a:rPr lang="en-US" dirty="0" err="1">
                <a:solidFill>
                  <a:srgbClr val="FF0000"/>
                </a:solidFill>
              </a:rPr>
              <a:t>locid</a:t>
            </a:r>
            <a:r>
              <a:rPr lang="en-US" dirty="0">
                <a:solidFill>
                  <a:srgbClr val="FF0000"/>
                </a:solidFill>
              </a:rPr>
              <a:t>=1:</a:t>
            </a:r>
          </a:p>
        </p:txBody>
      </p:sp>
    </p:spTree>
    <p:extLst>
      <p:ext uri="{BB962C8B-B14F-4D97-AF65-F5344CB8AC3E}">
        <p14:creationId xmlns:p14="http://schemas.microsoft.com/office/powerpoint/2010/main" val="1576145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ROLAP: Relational OLAP</a:t>
            </a:r>
          </a:p>
        </p:txBody>
      </p:sp>
      <p:sp>
        <p:nvSpPr>
          <p:cNvPr id="3" name="Content Placeholder 2"/>
          <p:cNvSpPr>
            <a:spLocks noGrp="1"/>
          </p:cNvSpPr>
          <p:nvPr>
            <p:ph idx="1"/>
          </p:nvPr>
        </p:nvSpPr>
        <p:spPr>
          <a:xfrm>
            <a:off x="107504" y="1219201"/>
            <a:ext cx="8740080" cy="3793975"/>
          </a:xfrm>
        </p:spPr>
        <p:txBody>
          <a:bodyPr/>
          <a:lstStyle/>
          <a:p>
            <a:pPr marL="0" indent="0">
              <a:buNone/>
            </a:pPr>
            <a:r>
              <a:rPr lang="en-US" sz="2800" dirty="0"/>
              <a:t>Store multi-dimensional data as relations in a </a:t>
            </a:r>
            <a:r>
              <a:rPr lang="en-US" sz="2800" b="1" dirty="0"/>
              <a:t>star schema:</a:t>
            </a:r>
          </a:p>
          <a:p>
            <a:r>
              <a:rPr lang="en-US" sz="2800" dirty="0"/>
              <a:t>Fact table: Huge, stores the measurements/facts</a:t>
            </a:r>
          </a:p>
          <a:p>
            <a:pPr lvl="1"/>
            <a:r>
              <a:rPr lang="en-US" b="1" dirty="0"/>
              <a:t>Normalized</a:t>
            </a:r>
          </a:p>
          <a:p>
            <a:r>
              <a:rPr lang="en-US" sz="2800" dirty="0"/>
              <a:t>Dimension tables</a:t>
            </a:r>
          </a:p>
          <a:p>
            <a:pPr lvl="1"/>
            <a:r>
              <a:rPr lang="en-US" b="1" dirty="0" err="1"/>
              <a:t>Denormalized</a:t>
            </a:r>
            <a:endParaRPr lang="en-US" b="1"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11</a:t>
            </a:fld>
            <a:endParaRPr lang="en-US"/>
          </a:p>
        </p:txBody>
      </p:sp>
      <p:pic>
        <p:nvPicPr>
          <p:cNvPr id="9" name="Picture 8"/>
          <p:cNvPicPr>
            <a:picLocks noChangeAspect="1"/>
          </p:cNvPicPr>
          <p:nvPr/>
        </p:nvPicPr>
        <p:blipFill>
          <a:blip r:embed="rId3"/>
          <a:stretch>
            <a:fillRect/>
          </a:stretch>
        </p:blipFill>
        <p:spPr>
          <a:xfrm>
            <a:off x="3120015" y="2789481"/>
            <a:ext cx="5556480" cy="4053882"/>
          </a:xfrm>
          <a:prstGeom prst="rect">
            <a:avLst/>
          </a:prstGeom>
        </p:spPr>
      </p:pic>
      <p:sp>
        <p:nvSpPr>
          <p:cNvPr id="5" name="Rectangle 4"/>
          <p:cNvSpPr/>
          <p:nvPr/>
        </p:nvSpPr>
        <p:spPr>
          <a:xfrm>
            <a:off x="107504" y="4293096"/>
            <a:ext cx="3175485" cy="1200329"/>
          </a:xfrm>
          <a:prstGeom prst="rect">
            <a:avLst/>
          </a:prstGeom>
        </p:spPr>
        <p:txBody>
          <a:bodyPr wrap="none">
            <a:spAutoFit/>
          </a:bodyPr>
          <a:lstStyle/>
          <a:p>
            <a:r>
              <a:rPr lang="en-US" dirty="0"/>
              <a:t>In this example,</a:t>
            </a:r>
          </a:p>
          <a:p>
            <a:r>
              <a:rPr lang="en-US" dirty="0"/>
              <a:t>Quantity and </a:t>
            </a:r>
            <a:r>
              <a:rPr lang="en-US" dirty="0" err="1"/>
              <a:t>TotalPrice</a:t>
            </a:r>
            <a:r>
              <a:rPr lang="en-US" dirty="0"/>
              <a:t> </a:t>
            </a:r>
            <a:br>
              <a:rPr lang="en-US" dirty="0"/>
            </a:br>
            <a:r>
              <a:rPr lang="en-US" dirty="0"/>
              <a:t>are the only </a:t>
            </a:r>
            <a:r>
              <a:rPr lang="en-US" b="1" i="1" dirty="0"/>
              <a:t>measures!</a:t>
            </a:r>
          </a:p>
        </p:txBody>
      </p:sp>
    </p:spTree>
    <p:extLst>
      <p:ext uri="{BB962C8B-B14F-4D97-AF65-F5344CB8AC3E}">
        <p14:creationId xmlns:p14="http://schemas.microsoft.com/office/powerpoint/2010/main" val="782749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324916" cy="792162"/>
          </a:xfrm>
        </p:spPr>
        <p:txBody>
          <a:bodyPr/>
          <a:lstStyle/>
          <a:p>
            <a:r>
              <a:rPr lang="en-US" dirty="0"/>
              <a:t>Star schema example</a:t>
            </a:r>
          </a:p>
        </p:txBody>
      </p:sp>
      <p:sp>
        <p:nvSpPr>
          <p:cNvPr id="3" name="Content Placeholder 2"/>
          <p:cNvSpPr>
            <a:spLocks noGrp="1"/>
          </p:cNvSpPr>
          <p:nvPr>
            <p:ph idx="1"/>
          </p:nvPr>
        </p:nvSpPr>
        <p:spPr>
          <a:xfrm>
            <a:off x="457199" y="1219200"/>
            <a:ext cx="5134167" cy="4906963"/>
          </a:xfrm>
        </p:spPr>
        <p:txBody>
          <a:bodyPr/>
          <a:lstStyle/>
          <a:p>
            <a:r>
              <a:rPr lang="en-US" dirty="0"/>
              <a:t>Multi-dimensional data stored as relations</a:t>
            </a:r>
          </a:p>
          <a:p>
            <a:r>
              <a:rPr lang="en-US" dirty="0"/>
              <a:t>Fact table</a:t>
            </a:r>
          </a:p>
          <a:p>
            <a:r>
              <a:rPr lang="en-US" dirty="0"/>
              <a:t>Dimension tables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12</a:t>
            </a:fld>
            <a:endParaRPr lang="en-US"/>
          </a:p>
        </p:txBody>
      </p:sp>
      <p:graphicFrame>
        <p:nvGraphicFramePr>
          <p:cNvPr id="9" name="Table 8"/>
          <p:cNvGraphicFramePr>
            <a:graphicFrameLocks noGrp="1"/>
          </p:cNvGraphicFramePr>
          <p:nvPr>
            <p:extLst>
              <p:ext uri="{D42A27DB-BD31-4B8C-83A1-F6EECF244321}">
                <p14:modId xmlns:p14="http://schemas.microsoft.com/office/powerpoint/2010/main" val="1880840276"/>
              </p:ext>
            </p:extLst>
          </p:nvPr>
        </p:nvGraphicFramePr>
        <p:xfrm>
          <a:off x="5782116" y="521370"/>
          <a:ext cx="3384376" cy="4851400"/>
        </p:xfrm>
        <a:graphic>
          <a:graphicData uri="http://schemas.openxmlformats.org/drawingml/2006/table">
            <a:tbl>
              <a:tblPr firstRow="1" bandRow="1">
                <a:tableStyleId>{073A0DAA-6AF3-43AB-8588-CEC1D06C72B9}</a:tableStyleId>
              </a:tblPr>
              <a:tblGrid>
                <a:gridCol w="846094">
                  <a:extLst>
                    <a:ext uri="{9D8B030D-6E8A-4147-A177-3AD203B41FA5}">
                      <a16:colId xmlns:a16="http://schemas.microsoft.com/office/drawing/2014/main" val="20000"/>
                    </a:ext>
                  </a:extLst>
                </a:gridCol>
                <a:gridCol w="846094">
                  <a:extLst>
                    <a:ext uri="{9D8B030D-6E8A-4147-A177-3AD203B41FA5}">
                      <a16:colId xmlns:a16="http://schemas.microsoft.com/office/drawing/2014/main" val="20001"/>
                    </a:ext>
                  </a:extLst>
                </a:gridCol>
                <a:gridCol w="846094">
                  <a:extLst>
                    <a:ext uri="{9D8B030D-6E8A-4147-A177-3AD203B41FA5}">
                      <a16:colId xmlns:a16="http://schemas.microsoft.com/office/drawing/2014/main" val="20002"/>
                    </a:ext>
                  </a:extLst>
                </a:gridCol>
                <a:gridCol w="846094">
                  <a:extLst>
                    <a:ext uri="{9D8B030D-6E8A-4147-A177-3AD203B41FA5}">
                      <a16:colId xmlns:a16="http://schemas.microsoft.com/office/drawing/2014/main" val="20003"/>
                    </a:ext>
                  </a:extLst>
                </a:gridCol>
              </a:tblGrid>
              <a:tr h="370840">
                <a:tc>
                  <a:txBody>
                    <a:bodyPr/>
                    <a:lstStyle/>
                    <a:p>
                      <a:r>
                        <a:rPr lang="en-US" sz="2400" dirty="0" err="1"/>
                        <a:t>Prodid</a:t>
                      </a:r>
                      <a:endParaRPr lang="en-US" sz="2400" dirty="0"/>
                    </a:p>
                  </a:txBody>
                  <a:tcPr/>
                </a:tc>
                <a:tc>
                  <a:txBody>
                    <a:bodyPr/>
                    <a:lstStyle/>
                    <a:p>
                      <a:r>
                        <a:rPr lang="en-US" sz="2400" dirty="0" err="1"/>
                        <a:t>Timeid</a:t>
                      </a:r>
                      <a:endParaRPr lang="en-US" sz="2400" dirty="0"/>
                    </a:p>
                  </a:txBody>
                  <a:tcPr/>
                </a:tc>
                <a:tc>
                  <a:txBody>
                    <a:bodyPr/>
                    <a:lstStyle/>
                    <a:p>
                      <a:r>
                        <a:rPr lang="en-US" sz="2400" dirty="0" err="1"/>
                        <a:t>Locid</a:t>
                      </a:r>
                      <a:endParaRPr lang="en-US" sz="2400" dirty="0"/>
                    </a:p>
                  </a:txBody>
                  <a:tcPr/>
                </a:tc>
                <a:tc>
                  <a:txBody>
                    <a:bodyPr/>
                    <a:lstStyle/>
                    <a:p>
                      <a:r>
                        <a:rPr lang="en-US" sz="2400" dirty="0"/>
                        <a:t>Sales</a:t>
                      </a:r>
                    </a:p>
                  </a:txBody>
                  <a:tcPr/>
                </a:tc>
                <a:extLst>
                  <a:ext uri="{0D108BD9-81ED-4DB2-BD59-A6C34878D82A}">
                    <a16:rowId xmlns:a16="http://schemas.microsoft.com/office/drawing/2014/main" val="10000"/>
                  </a:ext>
                </a:extLst>
              </a:tr>
              <a:tr h="370840">
                <a:tc>
                  <a:txBody>
                    <a:bodyPr/>
                    <a:lstStyle/>
                    <a:p>
                      <a:r>
                        <a:rPr lang="en-US" sz="2400" dirty="0"/>
                        <a:t>11</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solidFill>
                            <a:srgbClr val="FF0000"/>
                          </a:solidFill>
                        </a:rPr>
                        <a:t>25</a:t>
                      </a:r>
                    </a:p>
                  </a:txBody>
                  <a:tcPr/>
                </a:tc>
                <a:extLst>
                  <a:ext uri="{0D108BD9-81ED-4DB2-BD59-A6C34878D82A}">
                    <a16:rowId xmlns:a16="http://schemas.microsoft.com/office/drawing/2014/main" val="10001"/>
                  </a:ext>
                </a:extLst>
              </a:tr>
              <a:tr h="370840">
                <a:tc>
                  <a:txBody>
                    <a:bodyPr/>
                    <a:lstStyle/>
                    <a:p>
                      <a:r>
                        <a:rPr lang="en-US" sz="2400" dirty="0"/>
                        <a:t>11</a:t>
                      </a:r>
                    </a:p>
                  </a:txBody>
                  <a:tcPr/>
                </a:tc>
                <a:tc>
                  <a:txBody>
                    <a:bodyPr/>
                    <a:lstStyle/>
                    <a:p>
                      <a:r>
                        <a:rPr lang="en-US" sz="2400" dirty="0"/>
                        <a:t>2</a:t>
                      </a:r>
                    </a:p>
                  </a:txBody>
                  <a:tcPr/>
                </a:tc>
                <a:tc>
                  <a:txBody>
                    <a:bodyPr/>
                    <a:lstStyle/>
                    <a:p>
                      <a:r>
                        <a:rPr lang="en-US" sz="2400" dirty="0"/>
                        <a:t>1</a:t>
                      </a:r>
                    </a:p>
                  </a:txBody>
                  <a:tcPr/>
                </a:tc>
                <a:tc>
                  <a:txBody>
                    <a:bodyPr/>
                    <a:lstStyle/>
                    <a:p>
                      <a:r>
                        <a:rPr lang="en-US" sz="2400" dirty="0">
                          <a:solidFill>
                            <a:srgbClr val="FF0000"/>
                          </a:solidFill>
                        </a:rPr>
                        <a:t>8</a:t>
                      </a:r>
                    </a:p>
                  </a:txBody>
                  <a:tcPr/>
                </a:tc>
                <a:extLst>
                  <a:ext uri="{0D108BD9-81ED-4DB2-BD59-A6C34878D82A}">
                    <a16:rowId xmlns:a16="http://schemas.microsoft.com/office/drawing/2014/main" val="10002"/>
                  </a:ext>
                </a:extLst>
              </a:tr>
              <a:tr h="370840">
                <a:tc>
                  <a:txBody>
                    <a:bodyPr/>
                    <a:lstStyle/>
                    <a:p>
                      <a:r>
                        <a:rPr lang="en-US" sz="2400" dirty="0"/>
                        <a:t>12</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solidFill>
                            <a:srgbClr val="FF0000"/>
                          </a:solidFill>
                        </a:rPr>
                        <a:t>15</a:t>
                      </a:r>
                    </a:p>
                  </a:txBody>
                  <a:tcPr/>
                </a:tc>
                <a:extLst>
                  <a:ext uri="{0D108BD9-81ED-4DB2-BD59-A6C34878D82A}">
                    <a16:rowId xmlns:a16="http://schemas.microsoft.com/office/drawing/2014/main" val="10003"/>
                  </a:ext>
                </a:extLst>
              </a:tr>
              <a:tr h="370840">
                <a:tc>
                  <a:txBody>
                    <a:bodyPr/>
                    <a:lstStyle/>
                    <a:p>
                      <a:r>
                        <a:rPr lang="en-US" sz="2400" dirty="0"/>
                        <a:t>12</a:t>
                      </a:r>
                    </a:p>
                  </a:txBody>
                  <a:tcPr/>
                </a:tc>
                <a:tc>
                  <a:txBody>
                    <a:bodyPr/>
                    <a:lstStyle/>
                    <a:p>
                      <a:r>
                        <a:rPr lang="en-US" sz="2400" dirty="0"/>
                        <a:t>2</a:t>
                      </a:r>
                    </a:p>
                  </a:txBody>
                  <a:tcPr/>
                </a:tc>
                <a:tc>
                  <a:txBody>
                    <a:bodyPr/>
                    <a:lstStyle/>
                    <a:p>
                      <a:r>
                        <a:rPr lang="en-US" sz="2400" dirty="0"/>
                        <a:t>1</a:t>
                      </a:r>
                    </a:p>
                  </a:txBody>
                  <a:tcPr/>
                </a:tc>
                <a:tc>
                  <a:txBody>
                    <a:bodyPr/>
                    <a:lstStyle/>
                    <a:p>
                      <a:r>
                        <a:rPr lang="en-US" sz="2400" dirty="0">
                          <a:solidFill>
                            <a:srgbClr val="FF0000"/>
                          </a:solidFill>
                        </a:rPr>
                        <a:t>30</a:t>
                      </a:r>
                    </a:p>
                  </a:txBody>
                  <a:tcPr/>
                </a:tc>
                <a:extLst>
                  <a:ext uri="{0D108BD9-81ED-4DB2-BD59-A6C34878D82A}">
                    <a16:rowId xmlns:a16="http://schemas.microsoft.com/office/drawing/2014/main" val="10004"/>
                  </a:ext>
                </a:extLst>
              </a:tr>
              <a:tr h="370840">
                <a:tc>
                  <a:txBody>
                    <a:bodyPr/>
                    <a:lstStyle/>
                    <a:p>
                      <a:r>
                        <a:rPr lang="en-US" sz="2400" dirty="0"/>
                        <a:t>13</a:t>
                      </a:r>
                    </a:p>
                  </a:txBody>
                  <a:tcPr/>
                </a:tc>
                <a:tc>
                  <a:txBody>
                    <a:bodyPr/>
                    <a:lstStyle/>
                    <a:p>
                      <a:r>
                        <a:rPr lang="en-US" sz="2400" dirty="0"/>
                        <a:t>1</a:t>
                      </a:r>
                    </a:p>
                  </a:txBody>
                  <a:tcPr/>
                </a:tc>
                <a:tc>
                  <a:txBody>
                    <a:bodyPr/>
                    <a:lstStyle/>
                    <a:p>
                      <a:r>
                        <a:rPr lang="en-US" sz="2400" dirty="0"/>
                        <a:t>1</a:t>
                      </a:r>
                    </a:p>
                  </a:txBody>
                  <a:tcPr/>
                </a:tc>
                <a:tc>
                  <a:txBody>
                    <a:bodyPr/>
                    <a:lstStyle/>
                    <a:p>
                      <a:r>
                        <a:rPr lang="en-US" sz="2400" dirty="0">
                          <a:solidFill>
                            <a:srgbClr val="FF0000"/>
                          </a:solidFill>
                        </a:rPr>
                        <a:t>20</a:t>
                      </a:r>
                    </a:p>
                  </a:txBody>
                  <a:tcPr/>
                </a:tc>
                <a:extLst>
                  <a:ext uri="{0D108BD9-81ED-4DB2-BD59-A6C34878D82A}">
                    <a16:rowId xmlns:a16="http://schemas.microsoft.com/office/drawing/2014/main" val="10005"/>
                  </a:ext>
                </a:extLst>
              </a:tr>
              <a:tr h="370840">
                <a:tc>
                  <a:txBody>
                    <a:bodyPr/>
                    <a:lstStyle/>
                    <a:p>
                      <a:r>
                        <a:rPr lang="en-US" sz="2400" dirty="0"/>
                        <a:t>13</a:t>
                      </a:r>
                    </a:p>
                  </a:txBody>
                  <a:tcPr/>
                </a:tc>
                <a:tc>
                  <a:txBody>
                    <a:bodyPr/>
                    <a:lstStyle/>
                    <a:p>
                      <a:r>
                        <a:rPr lang="en-US" sz="2400" dirty="0"/>
                        <a:t>2</a:t>
                      </a:r>
                    </a:p>
                  </a:txBody>
                  <a:tcPr/>
                </a:tc>
                <a:tc>
                  <a:txBody>
                    <a:bodyPr/>
                    <a:lstStyle/>
                    <a:p>
                      <a:r>
                        <a:rPr lang="en-US" sz="2400" dirty="0"/>
                        <a:t>1</a:t>
                      </a:r>
                    </a:p>
                  </a:txBody>
                  <a:tcPr/>
                </a:tc>
                <a:tc>
                  <a:txBody>
                    <a:bodyPr/>
                    <a:lstStyle/>
                    <a:p>
                      <a:r>
                        <a:rPr lang="en-US" sz="2400" dirty="0">
                          <a:solidFill>
                            <a:srgbClr val="FF0000"/>
                          </a:solidFill>
                        </a:rPr>
                        <a:t>20</a:t>
                      </a:r>
                    </a:p>
                  </a:txBody>
                  <a:tcPr/>
                </a:tc>
                <a:extLst>
                  <a:ext uri="{0D108BD9-81ED-4DB2-BD59-A6C34878D82A}">
                    <a16:rowId xmlns:a16="http://schemas.microsoft.com/office/drawing/2014/main" val="10006"/>
                  </a:ext>
                </a:extLst>
              </a:tr>
              <a:tr h="370840">
                <a:tc>
                  <a:txBody>
                    <a:bodyPr/>
                    <a:lstStyle/>
                    <a:p>
                      <a:r>
                        <a:rPr lang="en-US" sz="2400" dirty="0"/>
                        <a:t>11</a:t>
                      </a:r>
                    </a:p>
                  </a:txBody>
                  <a:tcPr/>
                </a:tc>
                <a:tc>
                  <a:txBody>
                    <a:bodyPr/>
                    <a:lstStyle/>
                    <a:p>
                      <a:r>
                        <a:rPr lang="en-US" sz="2400" dirty="0"/>
                        <a:t>1</a:t>
                      </a:r>
                    </a:p>
                  </a:txBody>
                  <a:tcPr/>
                </a:tc>
                <a:tc>
                  <a:txBody>
                    <a:bodyPr/>
                    <a:lstStyle/>
                    <a:p>
                      <a:r>
                        <a:rPr lang="en-US" sz="2400" dirty="0"/>
                        <a:t>2</a:t>
                      </a:r>
                    </a:p>
                  </a:txBody>
                  <a:tcPr/>
                </a:tc>
                <a:tc>
                  <a:txBody>
                    <a:bodyPr/>
                    <a:lstStyle/>
                    <a:p>
                      <a:r>
                        <a:rPr lang="en-US" sz="2400" dirty="0">
                          <a:solidFill>
                            <a:srgbClr val="FF0000"/>
                          </a:solidFill>
                        </a:rPr>
                        <a:t>33</a:t>
                      </a:r>
                    </a:p>
                  </a:txBody>
                  <a:tcPr/>
                </a:tc>
                <a:extLst>
                  <a:ext uri="{0D108BD9-81ED-4DB2-BD59-A6C34878D82A}">
                    <a16:rowId xmlns:a16="http://schemas.microsoft.com/office/drawing/2014/main" val="10007"/>
                  </a:ext>
                </a:extLst>
              </a:tr>
              <a:tr h="370840">
                <a:tc>
                  <a:txBody>
                    <a:bodyPr/>
                    <a:lstStyle/>
                    <a:p>
                      <a:r>
                        <a:rPr lang="en-US" sz="2400" dirty="0"/>
                        <a:t>11</a:t>
                      </a:r>
                    </a:p>
                  </a:txBody>
                  <a:tcPr/>
                </a:tc>
                <a:tc>
                  <a:txBody>
                    <a:bodyPr/>
                    <a:lstStyle/>
                    <a:p>
                      <a:r>
                        <a:rPr lang="en-US" sz="2400" dirty="0"/>
                        <a:t>2</a:t>
                      </a:r>
                    </a:p>
                  </a:txBody>
                  <a:tcPr/>
                </a:tc>
                <a:tc>
                  <a:txBody>
                    <a:bodyPr/>
                    <a:lstStyle/>
                    <a:p>
                      <a:r>
                        <a:rPr lang="en-US" sz="2400" dirty="0"/>
                        <a:t>2</a:t>
                      </a:r>
                    </a:p>
                  </a:txBody>
                  <a:tcPr/>
                </a:tc>
                <a:tc>
                  <a:txBody>
                    <a:bodyPr/>
                    <a:lstStyle/>
                    <a:p>
                      <a:r>
                        <a:rPr lang="en-US" sz="2400" dirty="0">
                          <a:solidFill>
                            <a:srgbClr val="FF0000"/>
                          </a:solidFill>
                        </a:rPr>
                        <a:t>31</a:t>
                      </a:r>
                    </a:p>
                  </a:txBody>
                  <a:tcPr/>
                </a:tc>
                <a:extLst>
                  <a:ext uri="{0D108BD9-81ED-4DB2-BD59-A6C34878D82A}">
                    <a16:rowId xmlns:a16="http://schemas.microsoft.com/office/drawing/2014/main" val="10008"/>
                  </a:ext>
                </a:extLst>
              </a:tr>
              <a:tr h="370840">
                <a:tc gridSpan="4">
                  <a:txBody>
                    <a:bodyPr/>
                    <a:lstStyle/>
                    <a:p>
                      <a:pPr algn="ctr"/>
                      <a:r>
                        <a:rPr lang="mr-IN" dirty="0"/>
                        <a:t>…</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9"/>
                  </a:ext>
                </a:extLst>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361142696"/>
              </p:ext>
            </p:extLst>
          </p:nvPr>
        </p:nvGraphicFramePr>
        <p:xfrm>
          <a:off x="173387" y="3455888"/>
          <a:ext cx="4639552" cy="2565400"/>
        </p:xfrm>
        <a:graphic>
          <a:graphicData uri="http://schemas.openxmlformats.org/drawingml/2006/table">
            <a:tbl>
              <a:tblPr firstRow="1" bandRow="1">
                <a:tableStyleId>{073A0DAA-6AF3-43AB-8588-CEC1D06C72B9}</a:tableStyleId>
              </a:tblPr>
              <a:tblGrid>
                <a:gridCol w="864096">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1522286">
                  <a:extLst>
                    <a:ext uri="{9D8B030D-6E8A-4147-A177-3AD203B41FA5}">
                      <a16:colId xmlns:a16="http://schemas.microsoft.com/office/drawing/2014/main" val="20002"/>
                    </a:ext>
                  </a:extLst>
                </a:gridCol>
                <a:gridCol w="885018">
                  <a:extLst>
                    <a:ext uri="{9D8B030D-6E8A-4147-A177-3AD203B41FA5}">
                      <a16:colId xmlns:a16="http://schemas.microsoft.com/office/drawing/2014/main" val="20003"/>
                    </a:ext>
                  </a:extLst>
                </a:gridCol>
              </a:tblGrid>
              <a:tr h="370840">
                <a:tc>
                  <a:txBody>
                    <a:bodyPr/>
                    <a:lstStyle/>
                    <a:p>
                      <a:r>
                        <a:rPr lang="en-US" sz="2400" dirty="0"/>
                        <a:t>Prod id</a:t>
                      </a:r>
                    </a:p>
                  </a:txBody>
                  <a:tcPr/>
                </a:tc>
                <a:tc>
                  <a:txBody>
                    <a:bodyPr/>
                    <a:lstStyle/>
                    <a:p>
                      <a:r>
                        <a:rPr lang="en-US" sz="2400" dirty="0"/>
                        <a:t>name</a:t>
                      </a:r>
                    </a:p>
                  </a:txBody>
                  <a:tcPr/>
                </a:tc>
                <a:tc>
                  <a:txBody>
                    <a:bodyPr/>
                    <a:lstStyle/>
                    <a:p>
                      <a:r>
                        <a:rPr lang="en-US" sz="2400" dirty="0"/>
                        <a:t>Category</a:t>
                      </a:r>
                    </a:p>
                  </a:txBody>
                  <a:tcPr/>
                </a:tc>
                <a:tc>
                  <a:txBody>
                    <a:bodyPr/>
                    <a:lstStyle/>
                    <a:p>
                      <a:r>
                        <a:rPr lang="en-US" sz="2400" dirty="0"/>
                        <a:t>Price</a:t>
                      </a:r>
                    </a:p>
                  </a:txBody>
                  <a:tcPr/>
                </a:tc>
                <a:extLst>
                  <a:ext uri="{0D108BD9-81ED-4DB2-BD59-A6C34878D82A}">
                    <a16:rowId xmlns:a16="http://schemas.microsoft.com/office/drawing/2014/main" val="10000"/>
                  </a:ext>
                </a:extLst>
              </a:tr>
              <a:tr h="370840">
                <a:tc>
                  <a:txBody>
                    <a:bodyPr/>
                    <a:lstStyle/>
                    <a:p>
                      <a:r>
                        <a:rPr lang="en-US" sz="2400" dirty="0"/>
                        <a:t>1</a:t>
                      </a:r>
                    </a:p>
                  </a:txBody>
                  <a:tcPr/>
                </a:tc>
                <a:tc>
                  <a:txBody>
                    <a:bodyPr/>
                    <a:lstStyle/>
                    <a:p>
                      <a:r>
                        <a:rPr lang="en-US" sz="2400" dirty="0"/>
                        <a:t>Lee jeans</a:t>
                      </a:r>
                    </a:p>
                  </a:txBody>
                  <a:tcPr/>
                </a:tc>
                <a:tc>
                  <a:txBody>
                    <a:bodyPr/>
                    <a:lstStyle/>
                    <a:p>
                      <a:r>
                        <a:rPr lang="en-US" sz="2400" dirty="0"/>
                        <a:t>Apparel</a:t>
                      </a:r>
                    </a:p>
                  </a:txBody>
                  <a:tcPr/>
                </a:tc>
                <a:tc>
                  <a:txBody>
                    <a:bodyPr/>
                    <a:lstStyle/>
                    <a:p>
                      <a:r>
                        <a:rPr lang="en-US" sz="2400" dirty="0">
                          <a:solidFill>
                            <a:schemeClr val="tx1"/>
                          </a:solidFill>
                        </a:rPr>
                        <a:t>25</a:t>
                      </a:r>
                    </a:p>
                  </a:txBody>
                  <a:tcPr/>
                </a:tc>
                <a:extLst>
                  <a:ext uri="{0D108BD9-81ED-4DB2-BD59-A6C34878D82A}">
                    <a16:rowId xmlns:a16="http://schemas.microsoft.com/office/drawing/2014/main" val="10001"/>
                  </a:ext>
                </a:extLst>
              </a:tr>
              <a:tr h="370840">
                <a:tc>
                  <a:txBody>
                    <a:bodyPr/>
                    <a:lstStyle/>
                    <a:p>
                      <a:r>
                        <a:rPr lang="en-US" sz="2400" dirty="0"/>
                        <a:t>2</a:t>
                      </a:r>
                    </a:p>
                  </a:txBody>
                  <a:tcPr/>
                </a:tc>
                <a:tc>
                  <a:txBody>
                    <a:bodyPr/>
                    <a:lstStyle/>
                    <a:p>
                      <a:r>
                        <a:rPr lang="en-US" sz="2400" dirty="0" err="1"/>
                        <a:t>Zord</a:t>
                      </a:r>
                      <a:endParaRPr lang="en-US" sz="2400" dirty="0"/>
                    </a:p>
                  </a:txBody>
                  <a:tcPr/>
                </a:tc>
                <a:tc>
                  <a:txBody>
                    <a:bodyPr/>
                    <a:lstStyle/>
                    <a:p>
                      <a:r>
                        <a:rPr lang="en-US" sz="2400" dirty="0"/>
                        <a:t>Toys</a:t>
                      </a:r>
                    </a:p>
                  </a:txBody>
                  <a:tcPr/>
                </a:tc>
                <a:tc>
                  <a:txBody>
                    <a:bodyPr/>
                    <a:lstStyle/>
                    <a:p>
                      <a:r>
                        <a:rPr lang="en-US" sz="2400" dirty="0">
                          <a:solidFill>
                            <a:schemeClr val="tx1"/>
                          </a:solidFill>
                        </a:rPr>
                        <a:t>18</a:t>
                      </a:r>
                    </a:p>
                  </a:txBody>
                  <a:tcPr/>
                </a:tc>
                <a:extLst>
                  <a:ext uri="{0D108BD9-81ED-4DB2-BD59-A6C34878D82A}">
                    <a16:rowId xmlns:a16="http://schemas.microsoft.com/office/drawing/2014/main" val="10002"/>
                  </a:ext>
                </a:extLst>
              </a:tr>
              <a:tr h="370840">
                <a:tc>
                  <a:txBody>
                    <a:bodyPr/>
                    <a:lstStyle/>
                    <a:p>
                      <a:r>
                        <a:rPr lang="en-US" sz="2400" dirty="0"/>
                        <a:t>3</a:t>
                      </a:r>
                    </a:p>
                  </a:txBody>
                  <a:tcPr/>
                </a:tc>
                <a:tc>
                  <a:txBody>
                    <a:bodyPr/>
                    <a:lstStyle/>
                    <a:p>
                      <a:r>
                        <a:rPr lang="en-US" sz="2400" dirty="0"/>
                        <a:t>Biro pen</a:t>
                      </a:r>
                    </a:p>
                  </a:txBody>
                  <a:tcPr/>
                </a:tc>
                <a:tc>
                  <a:txBody>
                    <a:bodyPr/>
                    <a:lstStyle/>
                    <a:p>
                      <a:r>
                        <a:rPr lang="en-US" sz="2400" dirty="0"/>
                        <a:t>Stationery</a:t>
                      </a:r>
                    </a:p>
                  </a:txBody>
                  <a:tcPr/>
                </a:tc>
                <a:tc>
                  <a:txBody>
                    <a:bodyPr/>
                    <a:lstStyle/>
                    <a:p>
                      <a:r>
                        <a:rPr lang="en-US" sz="2400" dirty="0">
                          <a:solidFill>
                            <a:schemeClr val="tx1"/>
                          </a:solidFill>
                        </a:rPr>
                        <a:t>2</a:t>
                      </a:r>
                    </a:p>
                  </a:txBody>
                  <a:tcPr/>
                </a:tc>
                <a:extLst>
                  <a:ext uri="{0D108BD9-81ED-4DB2-BD59-A6C34878D82A}">
                    <a16:rowId xmlns:a16="http://schemas.microsoft.com/office/drawing/2014/main" val="10003"/>
                  </a:ext>
                </a:extLst>
              </a:tr>
              <a:tr h="370840">
                <a:tc gridSpan="4">
                  <a:txBody>
                    <a:bodyPr/>
                    <a:lstStyle/>
                    <a:p>
                      <a:pPr algn="ctr"/>
                      <a:r>
                        <a:rPr lang="mr-IN" dirty="0"/>
                        <a:t>…</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4"/>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243535051"/>
              </p:ext>
            </p:extLst>
          </p:nvPr>
        </p:nvGraphicFramePr>
        <p:xfrm>
          <a:off x="575949" y="3965664"/>
          <a:ext cx="4464496" cy="2199640"/>
        </p:xfrm>
        <a:graphic>
          <a:graphicData uri="http://schemas.openxmlformats.org/drawingml/2006/table">
            <a:tbl>
              <a:tblPr firstRow="1" bandRow="1">
                <a:tableStyleId>{073A0DAA-6AF3-43AB-8588-CEC1D06C72B9}</a:tableStyleId>
              </a:tblPr>
              <a:tblGrid>
                <a:gridCol w="864096">
                  <a:extLst>
                    <a:ext uri="{9D8B030D-6E8A-4147-A177-3AD203B41FA5}">
                      <a16:colId xmlns:a16="http://schemas.microsoft.com/office/drawing/2014/main" val="20000"/>
                    </a:ext>
                  </a:extLst>
                </a:gridCol>
                <a:gridCol w="1368152">
                  <a:extLst>
                    <a:ext uri="{9D8B030D-6E8A-4147-A177-3AD203B41FA5}">
                      <a16:colId xmlns:a16="http://schemas.microsoft.com/office/drawing/2014/main" val="20001"/>
                    </a:ext>
                  </a:extLst>
                </a:gridCol>
                <a:gridCol w="864096">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tblGrid>
              <a:tr h="370840">
                <a:tc>
                  <a:txBody>
                    <a:bodyPr/>
                    <a:lstStyle/>
                    <a:p>
                      <a:r>
                        <a:rPr lang="en-US" sz="2400" dirty="0" err="1"/>
                        <a:t>Locid</a:t>
                      </a:r>
                      <a:endParaRPr lang="en-US" sz="2400" dirty="0"/>
                    </a:p>
                  </a:txBody>
                  <a:tcPr/>
                </a:tc>
                <a:tc>
                  <a:txBody>
                    <a:bodyPr/>
                    <a:lstStyle/>
                    <a:p>
                      <a:r>
                        <a:rPr lang="en-US" sz="2400" dirty="0"/>
                        <a:t>City</a:t>
                      </a:r>
                    </a:p>
                  </a:txBody>
                  <a:tcPr/>
                </a:tc>
                <a:tc>
                  <a:txBody>
                    <a:bodyPr/>
                    <a:lstStyle/>
                    <a:p>
                      <a:r>
                        <a:rPr lang="en-US" sz="2400" dirty="0"/>
                        <a:t>State</a:t>
                      </a:r>
                    </a:p>
                  </a:txBody>
                  <a:tcPr/>
                </a:tc>
                <a:tc>
                  <a:txBody>
                    <a:bodyPr/>
                    <a:lstStyle/>
                    <a:p>
                      <a:r>
                        <a:rPr lang="en-US" sz="2400" dirty="0"/>
                        <a:t>Country</a:t>
                      </a:r>
                    </a:p>
                  </a:txBody>
                  <a:tcPr/>
                </a:tc>
                <a:extLst>
                  <a:ext uri="{0D108BD9-81ED-4DB2-BD59-A6C34878D82A}">
                    <a16:rowId xmlns:a16="http://schemas.microsoft.com/office/drawing/2014/main" val="10000"/>
                  </a:ext>
                </a:extLst>
              </a:tr>
              <a:tr h="370840">
                <a:tc>
                  <a:txBody>
                    <a:bodyPr/>
                    <a:lstStyle/>
                    <a:p>
                      <a:r>
                        <a:rPr lang="en-US" sz="2400" dirty="0"/>
                        <a:t>1</a:t>
                      </a:r>
                    </a:p>
                  </a:txBody>
                  <a:tcPr/>
                </a:tc>
                <a:tc>
                  <a:txBody>
                    <a:bodyPr/>
                    <a:lstStyle/>
                    <a:p>
                      <a:r>
                        <a:rPr lang="en-US" sz="2400" dirty="0"/>
                        <a:t>Ames</a:t>
                      </a:r>
                    </a:p>
                  </a:txBody>
                  <a:tcPr/>
                </a:tc>
                <a:tc>
                  <a:txBody>
                    <a:bodyPr/>
                    <a:lstStyle/>
                    <a:p>
                      <a:r>
                        <a:rPr lang="en-US" sz="2400" dirty="0"/>
                        <a:t>Iowa</a:t>
                      </a:r>
                    </a:p>
                  </a:txBody>
                  <a:tcPr/>
                </a:tc>
                <a:tc>
                  <a:txBody>
                    <a:bodyPr/>
                    <a:lstStyle/>
                    <a:p>
                      <a:r>
                        <a:rPr lang="en-US" sz="2400" dirty="0">
                          <a:solidFill>
                            <a:schemeClr val="tx1"/>
                          </a:solidFill>
                        </a:rPr>
                        <a:t>USA</a:t>
                      </a:r>
                    </a:p>
                  </a:txBody>
                  <a:tcPr/>
                </a:tc>
                <a:extLst>
                  <a:ext uri="{0D108BD9-81ED-4DB2-BD59-A6C34878D82A}">
                    <a16:rowId xmlns:a16="http://schemas.microsoft.com/office/drawing/2014/main" val="10001"/>
                  </a:ext>
                </a:extLst>
              </a:tr>
              <a:tr h="370840">
                <a:tc>
                  <a:txBody>
                    <a:bodyPr/>
                    <a:lstStyle/>
                    <a:p>
                      <a:r>
                        <a:rPr lang="en-US" sz="2400" dirty="0"/>
                        <a:t>2</a:t>
                      </a:r>
                    </a:p>
                  </a:txBody>
                  <a:tcPr/>
                </a:tc>
                <a:tc>
                  <a:txBody>
                    <a:bodyPr/>
                    <a:lstStyle/>
                    <a:p>
                      <a:r>
                        <a:rPr lang="en-US" sz="2400" dirty="0"/>
                        <a:t>Chennai</a:t>
                      </a:r>
                    </a:p>
                  </a:txBody>
                  <a:tcPr/>
                </a:tc>
                <a:tc>
                  <a:txBody>
                    <a:bodyPr/>
                    <a:lstStyle/>
                    <a:p>
                      <a:r>
                        <a:rPr lang="en-US" sz="2400" dirty="0"/>
                        <a:t>TN</a:t>
                      </a:r>
                    </a:p>
                  </a:txBody>
                  <a:tcPr/>
                </a:tc>
                <a:tc>
                  <a:txBody>
                    <a:bodyPr/>
                    <a:lstStyle/>
                    <a:p>
                      <a:r>
                        <a:rPr lang="en-US" sz="2400" dirty="0">
                          <a:solidFill>
                            <a:schemeClr val="tx1"/>
                          </a:solidFill>
                        </a:rPr>
                        <a:t>India</a:t>
                      </a:r>
                    </a:p>
                  </a:txBody>
                  <a:tcPr/>
                </a:tc>
                <a:extLst>
                  <a:ext uri="{0D108BD9-81ED-4DB2-BD59-A6C34878D82A}">
                    <a16:rowId xmlns:a16="http://schemas.microsoft.com/office/drawing/2014/main" val="10002"/>
                  </a:ext>
                </a:extLst>
              </a:tr>
              <a:tr h="370840">
                <a:tc>
                  <a:txBody>
                    <a:bodyPr/>
                    <a:lstStyle/>
                    <a:p>
                      <a:r>
                        <a:rPr lang="en-US" sz="2400" dirty="0"/>
                        <a:t>3</a:t>
                      </a:r>
                    </a:p>
                  </a:txBody>
                  <a:tcPr/>
                </a:tc>
                <a:tc>
                  <a:txBody>
                    <a:bodyPr/>
                    <a:lstStyle/>
                    <a:p>
                      <a:r>
                        <a:rPr lang="en-US" sz="2400" dirty="0"/>
                        <a:t>London</a:t>
                      </a:r>
                    </a:p>
                  </a:txBody>
                  <a:tcPr/>
                </a:tc>
                <a:tc>
                  <a:txBody>
                    <a:bodyPr/>
                    <a:lstStyle/>
                    <a:p>
                      <a:r>
                        <a:rPr lang="en-US" sz="2400" dirty="0"/>
                        <a:t>-</a:t>
                      </a:r>
                    </a:p>
                  </a:txBody>
                  <a:tcPr/>
                </a:tc>
                <a:tc>
                  <a:txBody>
                    <a:bodyPr/>
                    <a:lstStyle/>
                    <a:p>
                      <a:r>
                        <a:rPr lang="en-US" sz="2400" dirty="0">
                          <a:solidFill>
                            <a:schemeClr val="tx1"/>
                          </a:solidFill>
                        </a:rPr>
                        <a:t>London</a:t>
                      </a:r>
                    </a:p>
                  </a:txBody>
                  <a:tcPr/>
                </a:tc>
                <a:extLst>
                  <a:ext uri="{0D108BD9-81ED-4DB2-BD59-A6C34878D82A}">
                    <a16:rowId xmlns:a16="http://schemas.microsoft.com/office/drawing/2014/main" val="10003"/>
                  </a:ext>
                </a:extLst>
              </a:tr>
              <a:tr h="370840">
                <a:tc gridSpan="4">
                  <a:txBody>
                    <a:bodyPr/>
                    <a:lstStyle/>
                    <a:p>
                      <a:pPr algn="ctr"/>
                      <a:r>
                        <a:rPr lang="mr-IN" dirty="0"/>
                        <a:t>…</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4"/>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729483828"/>
              </p:ext>
            </p:extLst>
          </p:nvPr>
        </p:nvGraphicFramePr>
        <p:xfrm>
          <a:off x="1169326" y="4319984"/>
          <a:ext cx="7504737" cy="2565400"/>
        </p:xfrm>
        <a:graphic>
          <a:graphicData uri="http://schemas.openxmlformats.org/drawingml/2006/table">
            <a:tbl>
              <a:tblPr firstRow="1" bandRow="1">
                <a:tableStyleId>{073A0DAA-6AF3-43AB-8588-CEC1D06C72B9}</a:tableStyleId>
              </a:tblPr>
              <a:tblGrid>
                <a:gridCol w="946468">
                  <a:extLst>
                    <a:ext uri="{9D8B030D-6E8A-4147-A177-3AD203B41FA5}">
                      <a16:colId xmlns:a16="http://schemas.microsoft.com/office/drawing/2014/main" val="20000"/>
                    </a:ext>
                  </a:extLst>
                </a:gridCol>
                <a:gridCol w="1327468">
                  <a:extLst>
                    <a:ext uri="{9D8B030D-6E8A-4147-A177-3AD203B41FA5}">
                      <a16:colId xmlns:a16="http://schemas.microsoft.com/office/drawing/2014/main" val="20001"/>
                    </a:ext>
                  </a:extLst>
                </a:gridCol>
                <a:gridCol w="930021">
                  <a:extLst>
                    <a:ext uri="{9D8B030D-6E8A-4147-A177-3AD203B41FA5}">
                      <a16:colId xmlns:a16="http://schemas.microsoft.com/office/drawing/2014/main" val="20002"/>
                    </a:ext>
                  </a:extLst>
                </a:gridCol>
                <a:gridCol w="1092962">
                  <a:extLst>
                    <a:ext uri="{9D8B030D-6E8A-4147-A177-3AD203B41FA5}">
                      <a16:colId xmlns:a16="http://schemas.microsoft.com/office/drawing/2014/main" val="20003"/>
                    </a:ext>
                  </a:extLst>
                </a:gridCol>
                <a:gridCol w="1201547">
                  <a:extLst>
                    <a:ext uri="{9D8B030D-6E8A-4147-A177-3AD203B41FA5}">
                      <a16:colId xmlns:a16="http://schemas.microsoft.com/office/drawing/2014/main" val="20004"/>
                    </a:ext>
                  </a:extLst>
                </a:gridCol>
                <a:gridCol w="856443">
                  <a:extLst>
                    <a:ext uri="{9D8B030D-6E8A-4147-A177-3AD203B41FA5}">
                      <a16:colId xmlns:a16="http://schemas.microsoft.com/office/drawing/2014/main" val="20005"/>
                    </a:ext>
                  </a:extLst>
                </a:gridCol>
                <a:gridCol w="1149828">
                  <a:extLst>
                    <a:ext uri="{9D8B030D-6E8A-4147-A177-3AD203B41FA5}">
                      <a16:colId xmlns:a16="http://schemas.microsoft.com/office/drawing/2014/main" val="20006"/>
                    </a:ext>
                  </a:extLst>
                </a:gridCol>
              </a:tblGrid>
              <a:tr h="370840">
                <a:tc>
                  <a:txBody>
                    <a:bodyPr/>
                    <a:lstStyle/>
                    <a:p>
                      <a:r>
                        <a:rPr lang="en-US" sz="2400" dirty="0"/>
                        <a:t>Time </a:t>
                      </a:r>
                    </a:p>
                    <a:p>
                      <a:r>
                        <a:rPr lang="en-US" sz="2400" dirty="0"/>
                        <a:t>id</a:t>
                      </a:r>
                    </a:p>
                  </a:txBody>
                  <a:tcPr/>
                </a:tc>
                <a:tc>
                  <a:txBody>
                    <a:bodyPr/>
                    <a:lstStyle/>
                    <a:p>
                      <a:r>
                        <a:rPr lang="en-US" sz="2400" dirty="0"/>
                        <a:t>date</a:t>
                      </a:r>
                    </a:p>
                  </a:txBody>
                  <a:tcPr/>
                </a:tc>
                <a:tc>
                  <a:txBody>
                    <a:bodyPr/>
                    <a:lstStyle/>
                    <a:p>
                      <a:r>
                        <a:rPr lang="en-US" sz="2400" dirty="0"/>
                        <a:t>week</a:t>
                      </a:r>
                    </a:p>
                  </a:txBody>
                  <a:tcPr/>
                </a:tc>
                <a:tc>
                  <a:txBody>
                    <a:bodyPr/>
                    <a:lstStyle/>
                    <a:p>
                      <a:r>
                        <a:rPr lang="en-US" sz="2400" dirty="0"/>
                        <a:t>month</a:t>
                      </a:r>
                    </a:p>
                  </a:txBody>
                  <a:tcPr/>
                </a:tc>
                <a:tc>
                  <a:txBody>
                    <a:bodyPr/>
                    <a:lstStyle/>
                    <a:p>
                      <a:r>
                        <a:rPr lang="en-US" sz="2400" dirty="0"/>
                        <a:t>quarter</a:t>
                      </a:r>
                    </a:p>
                  </a:txBody>
                  <a:tcPr/>
                </a:tc>
                <a:tc>
                  <a:txBody>
                    <a:bodyPr/>
                    <a:lstStyle/>
                    <a:p>
                      <a:r>
                        <a:rPr lang="en-US" sz="2400" dirty="0"/>
                        <a:t>year</a:t>
                      </a:r>
                    </a:p>
                  </a:txBody>
                  <a:tcPr/>
                </a:tc>
                <a:tc>
                  <a:txBody>
                    <a:bodyPr/>
                    <a:lstStyle/>
                    <a:p>
                      <a:r>
                        <a:rPr lang="en-US" sz="2400" dirty="0"/>
                        <a:t>holiday</a:t>
                      </a:r>
                    </a:p>
                    <a:p>
                      <a:r>
                        <a:rPr lang="en-US" sz="2400" dirty="0"/>
                        <a:t>flag</a:t>
                      </a:r>
                    </a:p>
                  </a:txBody>
                  <a:tcPr/>
                </a:tc>
                <a:extLst>
                  <a:ext uri="{0D108BD9-81ED-4DB2-BD59-A6C34878D82A}">
                    <a16:rowId xmlns:a16="http://schemas.microsoft.com/office/drawing/2014/main" val="10000"/>
                  </a:ext>
                </a:extLst>
              </a:tr>
              <a:tr h="370840">
                <a:tc>
                  <a:txBody>
                    <a:bodyPr/>
                    <a:lstStyle/>
                    <a:p>
                      <a:r>
                        <a:rPr lang="en-US" sz="2400" dirty="0"/>
                        <a:t>1</a:t>
                      </a:r>
                    </a:p>
                  </a:txBody>
                  <a:tcPr/>
                </a:tc>
                <a:tc>
                  <a:txBody>
                    <a:bodyPr/>
                    <a:lstStyle/>
                    <a:p>
                      <a:r>
                        <a:rPr lang="en-US" sz="2400" dirty="0"/>
                        <a:t>01.01.17</a:t>
                      </a:r>
                    </a:p>
                  </a:txBody>
                  <a:tcPr/>
                </a:tc>
                <a:tc>
                  <a:txBody>
                    <a:bodyPr/>
                    <a:lstStyle/>
                    <a:p>
                      <a:r>
                        <a:rPr lang="en-US" sz="2400" dirty="0"/>
                        <a:t>1</a:t>
                      </a:r>
                    </a:p>
                  </a:txBody>
                  <a:tcPr/>
                </a:tc>
                <a:tc>
                  <a:txBody>
                    <a:bodyPr/>
                    <a:lstStyle/>
                    <a:p>
                      <a:r>
                        <a:rPr lang="en-US" sz="2400" dirty="0">
                          <a:solidFill>
                            <a:schemeClr val="tx1"/>
                          </a:solidFill>
                        </a:rPr>
                        <a:t>1</a:t>
                      </a:r>
                    </a:p>
                  </a:txBody>
                  <a:tcPr/>
                </a:tc>
                <a:tc>
                  <a:txBody>
                    <a:bodyPr/>
                    <a:lstStyle/>
                    <a:p>
                      <a:r>
                        <a:rPr lang="en-US" sz="2400" dirty="0">
                          <a:solidFill>
                            <a:schemeClr val="tx1"/>
                          </a:solidFill>
                        </a:rPr>
                        <a:t>1</a:t>
                      </a:r>
                    </a:p>
                  </a:txBody>
                  <a:tcPr/>
                </a:tc>
                <a:tc>
                  <a:txBody>
                    <a:bodyPr/>
                    <a:lstStyle/>
                    <a:p>
                      <a:r>
                        <a:rPr lang="en-US" sz="2400" dirty="0">
                          <a:solidFill>
                            <a:schemeClr val="tx1"/>
                          </a:solidFill>
                        </a:rPr>
                        <a:t>2017</a:t>
                      </a:r>
                    </a:p>
                  </a:txBody>
                  <a:tcPr/>
                </a:tc>
                <a:tc>
                  <a:txBody>
                    <a:bodyPr/>
                    <a:lstStyle/>
                    <a:p>
                      <a:r>
                        <a:rPr lang="en-US" sz="2400" dirty="0">
                          <a:solidFill>
                            <a:schemeClr val="tx1"/>
                          </a:solidFill>
                        </a:rPr>
                        <a:t>T</a:t>
                      </a:r>
                    </a:p>
                  </a:txBody>
                  <a:tcPr/>
                </a:tc>
                <a:extLst>
                  <a:ext uri="{0D108BD9-81ED-4DB2-BD59-A6C34878D82A}">
                    <a16:rowId xmlns:a16="http://schemas.microsoft.com/office/drawing/2014/main" val="10001"/>
                  </a:ext>
                </a:extLst>
              </a:tr>
              <a:tr h="370840">
                <a:tc>
                  <a:txBody>
                    <a:bodyPr/>
                    <a:lstStyle/>
                    <a:p>
                      <a:r>
                        <a:rPr lang="en-US" sz="2400" dirty="0"/>
                        <a:t>2</a:t>
                      </a:r>
                    </a:p>
                  </a:txBody>
                  <a:tcPr/>
                </a:tc>
                <a:tc>
                  <a:txBody>
                    <a:bodyPr/>
                    <a:lstStyle/>
                    <a:p>
                      <a:r>
                        <a:rPr lang="en-US" sz="2400" dirty="0"/>
                        <a:t>02.01.17</a:t>
                      </a:r>
                    </a:p>
                  </a:txBody>
                  <a:tcPr/>
                </a:tc>
                <a:tc>
                  <a:txBody>
                    <a:bodyPr/>
                    <a:lstStyle/>
                    <a:p>
                      <a:r>
                        <a:rPr lang="en-US" sz="2400" dirty="0"/>
                        <a:t>1</a:t>
                      </a:r>
                    </a:p>
                  </a:txBody>
                  <a:tcPr/>
                </a:tc>
                <a:tc>
                  <a:txBody>
                    <a:bodyPr/>
                    <a:lstStyle/>
                    <a:p>
                      <a:r>
                        <a:rPr lang="en-US" sz="2400" dirty="0">
                          <a:solidFill>
                            <a:schemeClr val="tx1"/>
                          </a:solidFill>
                        </a:rPr>
                        <a:t>1</a:t>
                      </a:r>
                    </a:p>
                  </a:txBody>
                  <a:tcPr/>
                </a:tc>
                <a:tc>
                  <a:txBody>
                    <a:bodyPr/>
                    <a:lstStyle/>
                    <a:p>
                      <a:r>
                        <a:rPr lang="en-US" sz="2400" dirty="0">
                          <a:solidFill>
                            <a:schemeClr val="tx1"/>
                          </a:solidFill>
                        </a:rPr>
                        <a:t>1</a:t>
                      </a:r>
                    </a:p>
                  </a:txBody>
                  <a:tcPr/>
                </a:tc>
                <a:tc>
                  <a:txBody>
                    <a:bodyPr/>
                    <a:lstStyle/>
                    <a:p>
                      <a:r>
                        <a:rPr lang="en-US" sz="2400" dirty="0">
                          <a:solidFill>
                            <a:schemeClr val="tx1"/>
                          </a:solidFill>
                        </a:rPr>
                        <a:t>2017</a:t>
                      </a:r>
                    </a:p>
                  </a:txBody>
                  <a:tcPr/>
                </a:tc>
                <a:tc>
                  <a:txBody>
                    <a:bodyPr/>
                    <a:lstStyle/>
                    <a:p>
                      <a:r>
                        <a:rPr lang="en-US" sz="2400" dirty="0">
                          <a:solidFill>
                            <a:schemeClr val="tx1"/>
                          </a:solidFill>
                        </a:rPr>
                        <a:t>F</a:t>
                      </a:r>
                    </a:p>
                  </a:txBody>
                  <a:tcPr/>
                </a:tc>
                <a:extLst>
                  <a:ext uri="{0D108BD9-81ED-4DB2-BD59-A6C34878D82A}">
                    <a16:rowId xmlns:a16="http://schemas.microsoft.com/office/drawing/2014/main" val="10002"/>
                  </a:ext>
                </a:extLst>
              </a:tr>
              <a:tr h="370840">
                <a:tc>
                  <a:txBody>
                    <a:bodyPr/>
                    <a:lstStyle/>
                    <a:p>
                      <a:r>
                        <a:rPr lang="en-US" sz="2400" dirty="0"/>
                        <a:t>3</a:t>
                      </a:r>
                    </a:p>
                  </a:txBody>
                  <a:tcPr/>
                </a:tc>
                <a:tc>
                  <a:txBody>
                    <a:bodyPr/>
                    <a:lstStyle/>
                    <a:p>
                      <a:r>
                        <a:rPr lang="en-US" sz="2400" dirty="0"/>
                        <a:t>03.01.17</a:t>
                      </a:r>
                    </a:p>
                  </a:txBody>
                  <a:tcPr/>
                </a:tc>
                <a:tc>
                  <a:txBody>
                    <a:bodyPr/>
                    <a:lstStyle/>
                    <a:p>
                      <a:r>
                        <a:rPr lang="en-US" sz="2400" dirty="0"/>
                        <a:t>1</a:t>
                      </a:r>
                    </a:p>
                  </a:txBody>
                  <a:tcPr/>
                </a:tc>
                <a:tc>
                  <a:txBody>
                    <a:bodyPr/>
                    <a:lstStyle/>
                    <a:p>
                      <a:r>
                        <a:rPr lang="en-US" sz="2400" dirty="0">
                          <a:solidFill>
                            <a:schemeClr val="tx1"/>
                          </a:solidFill>
                        </a:rPr>
                        <a:t>1</a:t>
                      </a:r>
                    </a:p>
                  </a:txBody>
                  <a:tcPr/>
                </a:tc>
                <a:tc>
                  <a:txBody>
                    <a:bodyPr/>
                    <a:lstStyle/>
                    <a:p>
                      <a:r>
                        <a:rPr lang="en-US" sz="2400" dirty="0">
                          <a:solidFill>
                            <a:schemeClr val="tx1"/>
                          </a:solidFill>
                        </a:rPr>
                        <a:t>1</a:t>
                      </a:r>
                    </a:p>
                  </a:txBody>
                  <a:tcPr/>
                </a:tc>
                <a:tc>
                  <a:txBody>
                    <a:bodyPr/>
                    <a:lstStyle/>
                    <a:p>
                      <a:r>
                        <a:rPr lang="en-US" sz="2400" dirty="0">
                          <a:solidFill>
                            <a:schemeClr val="tx1"/>
                          </a:solidFill>
                        </a:rPr>
                        <a:t>2017</a:t>
                      </a:r>
                    </a:p>
                  </a:txBody>
                  <a:tcPr/>
                </a:tc>
                <a:tc>
                  <a:txBody>
                    <a:bodyPr/>
                    <a:lstStyle/>
                    <a:p>
                      <a:r>
                        <a:rPr lang="en-US" sz="2400" dirty="0">
                          <a:solidFill>
                            <a:schemeClr val="tx1"/>
                          </a:solidFill>
                        </a:rPr>
                        <a:t>F</a:t>
                      </a:r>
                    </a:p>
                  </a:txBody>
                  <a:tcPr/>
                </a:tc>
                <a:extLst>
                  <a:ext uri="{0D108BD9-81ED-4DB2-BD59-A6C34878D82A}">
                    <a16:rowId xmlns:a16="http://schemas.microsoft.com/office/drawing/2014/main" val="10003"/>
                  </a:ext>
                </a:extLst>
              </a:tr>
              <a:tr h="370840">
                <a:tc gridSpan="4">
                  <a:txBody>
                    <a:bodyPr/>
                    <a:lstStyle/>
                    <a:p>
                      <a:pPr algn="ctr"/>
                      <a:r>
                        <a:rPr lang="mr-IN" dirty="0"/>
                        <a:t>…</a:t>
                      </a:r>
                      <a:endParaRPr lang="en-US" dirty="0"/>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c>
                  <a:txBody>
                    <a:bodyPr/>
                    <a:lstStyle/>
                    <a:p>
                      <a:pPr algn="ct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3014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Dimension hierarchies</a:t>
            </a:r>
          </a:p>
        </p:txBody>
      </p:sp>
      <p:sp>
        <p:nvSpPr>
          <p:cNvPr id="3" name="Content Placeholder 2"/>
          <p:cNvSpPr>
            <a:spLocks noGrp="1"/>
          </p:cNvSpPr>
          <p:nvPr>
            <p:ph idx="1"/>
          </p:nvPr>
        </p:nvSpPr>
        <p:spPr>
          <a:xfrm>
            <a:off x="457199" y="1219201"/>
            <a:ext cx="8435281" cy="972679"/>
          </a:xfrm>
        </p:spPr>
        <p:txBody>
          <a:bodyPr/>
          <a:lstStyle/>
          <a:p>
            <a:r>
              <a:rPr lang="en-US" sz="2800" dirty="0"/>
              <a:t>For each dimension, the set of values can be organized in a hierarchy</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13</a:t>
            </a:fld>
            <a:endParaRPr lang="en-US"/>
          </a:p>
        </p:txBody>
      </p:sp>
      <p:sp>
        <p:nvSpPr>
          <p:cNvPr id="6" name="TextBox 5"/>
          <p:cNvSpPr txBox="1"/>
          <p:nvPr/>
        </p:nvSpPr>
        <p:spPr>
          <a:xfrm>
            <a:off x="1112604" y="3687415"/>
            <a:ext cx="1412631" cy="461665"/>
          </a:xfrm>
          <a:prstGeom prst="rect">
            <a:avLst/>
          </a:prstGeom>
          <a:noFill/>
        </p:spPr>
        <p:txBody>
          <a:bodyPr wrap="none" rtlCol="0">
            <a:spAutoFit/>
          </a:bodyPr>
          <a:lstStyle/>
          <a:p>
            <a:r>
              <a:rPr lang="en-US" dirty="0">
                <a:solidFill>
                  <a:srgbClr val="A50021"/>
                </a:solidFill>
              </a:rPr>
              <a:t>PRODUCT</a:t>
            </a:r>
          </a:p>
        </p:txBody>
      </p:sp>
      <p:sp>
        <p:nvSpPr>
          <p:cNvPr id="7" name="TextBox 6"/>
          <p:cNvSpPr txBox="1"/>
          <p:nvPr/>
        </p:nvSpPr>
        <p:spPr>
          <a:xfrm>
            <a:off x="4039296" y="3687414"/>
            <a:ext cx="825867" cy="461665"/>
          </a:xfrm>
          <a:prstGeom prst="rect">
            <a:avLst/>
          </a:prstGeom>
          <a:noFill/>
        </p:spPr>
        <p:txBody>
          <a:bodyPr wrap="none" rtlCol="0">
            <a:spAutoFit/>
          </a:bodyPr>
          <a:lstStyle/>
          <a:p>
            <a:r>
              <a:rPr lang="en-US">
                <a:solidFill>
                  <a:srgbClr val="A50021"/>
                </a:solidFill>
              </a:rPr>
              <a:t>TIME</a:t>
            </a:r>
          </a:p>
        </p:txBody>
      </p:sp>
      <p:sp>
        <p:nvSpPr>
          <p:cNvPr id="9" name="TextBox 8"/>
          <p:cNvSpPr txBox="1"/>
          <p:nvPr/>
        </p:nvSpPr>
        <p:spPr>
          <a:xfrm>
            <a:off x="7020495" y="3687413"/>
            <a:ext cx="1459054" cy="461665"/>
          </a:xfrm>
          <a:prstGeom prst="rect">
            <a:avLst/>
          </a:prstGeom>
          <a:noFill/>
        </p:spPr>
        <p:txBody>
          <a:bodyPr wrap="none" rtlCol="0">
            <a:spAutoFit/>
          </a:bodyPr>
          <a:lstStyle/>
          <a:p>
            <a:r>
              <a:rPr lang="en-US" dirty="0">
                <a:solidFill>
                  <a:srgbClr val="A50021"/>
                </a:solidFill>
              </a:rPr>
              <a:t>LOCATION</a:t>
            </a:r>
          </a:p>
        </p:txBody>
      </p:sp>
      <p:sp>
        <p:nvSpPr>
          <p:cNvPr id="10" name="TextBox 9"/>
          <p:cNvSpPr txBox="1"/>
          <p:nvPr/>
        </p:nvSpPr>
        <p:spPr>
          <a:xfrm>
            <a:off x="1187624" y="4075519"/>
            <a:ext cx="1262590" cy="461665"/>
          </a:xfrm>
          <a:prstGeom prst="rect">
            <a:avLst/>
          </a:prstGeom>
          <a:noFill/>
        </p:spPr>
        <p:txBody>
          <a:bodyPr wrap="none" rtlCol="0">
            <a:spAutoFit/>
          </a:bodyPr>
          <a:lstStyle/>
          <a:p>
            <a:r>
              <a:rPr lang="en-US" dirty="0"/>
              <a:t>category</a:t>
            </a:r>
          </a:p>
        </p:txBody>
      </p:sp>
      <p:sp>
        <p:nvSpPr>
          <p:cNvPr id="11" name="TextBox 10"/>
          <p:cNvSpPr txBox="1"/>
          <p:nvPr/>
        </p:nvSpPr>
        <p:spPr>
          <a:xfrm>
            <a:off x="1372323" y="4923679"/>
            <a:ext cx="893193" cy="461665"/>
          </a:xfrm>
          <a:prstGeom prst="rect">
            <a:avLst/>
          </a:prstGeom>
          <a:noFill/>
        </p:spPr>
        <p:txBody>
          <a:bodyPr wrap="none" rtlCol="0">
            <a:spAutoFit/>
          </a:bodyPr>
          <a:lstStyle/>
          <a:p>
            <a:r>
              <a:rPr lang="en-US"/>
              <a:t>name</a:t>
            </a:r>
          </a:p>
        </p:txBody>
      </p:sp>
      <p:sp>
        <p:nvSpPr>
          <p:cNvPr id="12" name="TextBox 11"/>
          <p:cNvSpPr txBox="1"/>
          <p:nvPr/>
        </p:nvSpPr>
        <p:spPr>
          <a:xfrm>
            <a:off x="4087642" y="4069988"/>
            <a:ext cx="729174" cy="461665"/>
          </a:xfrm>
          <a:prstGeom prst="rect">
            <a:avLst/>
          </a:prstGeom>
          <a:noFill/>
        </p:spPr>
        <p:txBody>
          <a:bodyPr wrap="none" rtlCol="0">
            <a:spAutoFit/>
          </a:bodyPr>
          <a:lstStyle/>
          <a:p>
            <a:r>
              <a:rPr lang="en-US" dirty="0"/>
              <a:t>year</a:t>
            </a:r>
          </a:p>
        </p:txBody>
      </p:sp>
      <p:sp>
        <p:nvSpPr>
          <p:cNvPr id="13" name="TextBox 12"/>
          <p:cNvSpPr txBox="1"/>
          <p:nvPr/>
        </p:nvSpPr>
        <p:spPr>
          <a:xfrm>
            <a:off x="3890152" y="4923679"/>
            <a:ext cx="1124154" cy="461665"/>
          </a:xfrm>
          <a:prstGeom prst="rect">
            <a:avLst/>
          </a:prstGeom>
          <a:noFill/>
        </p:spPr>
        <p:txBody>
          <a:bodyPr wrap="none" rtlCol="0">
            <a:spAutoFit/>
          </a:bodyPr>
          <a:lstStyle/>
          <a:p>
            <a:r>
              <a:rPr lang="en-US"/>
              <a:t>quarter</a:t>
            </a:r>
          </a:p>
        </p:txBody>
      </p:sp>
      <p:sp>
        <p:nvSpPr>
          <p:cNvPr id="14" name="TextBox 13"/>
          <p:cNvSpPr txBox="1"/>
          <p:nvPr/>
        </p:nvSpPr>
        <p:spPr>
          <a:xfrm>
            <a:off x="3235726" y="5630078"/>
            <a:ext cx="849079" cy="461665"/>
          </a:xfrm>
          <a:prstGeom prst="rect">
            <a:avLst/>
          </a:prstGeom>
          <a:noFill/>
        </p:spPr>
        <p:txBody>
          <a:bodyPr wrap="none" rtlCol="0">
            <a:spAutoFit/>
          </a:bodyPr>
          <a:lstStyle/>
          <a:p>
            <a:r>
              <a:rPr lang="en-US" dirty="0"/>
              <a:t>week</a:t>
            </a:r>
          </a:p>
        </p:txBody>
      </p:sp>
      <p:sp>
        <p:nvSpPr>
          <p:cNvPr id="15" name="TextBox 14"/>
          <p:cNvSpPr txBox="1"/>
          <p:nvPr/>
        </p:nvSpPr>
        <p:spPr>
          <a:xfrm>
            <a:off x="4708657" y="5630078"/>
            <a:ext cx="1015471" cy="461665"/>
          </a:xfrm>
          <a:prstGeom prst="rect">
            <a:avLst/>
          </a:prstGeom>
          <a:noFill/>
        </p:spPr>
        <p:txBody>
          <a:bodyPr wrap="none" rtlCol="0">
            <a:spAutoFit/>
          </a:bodyPr>
          <a:lstStyle/>
          <a:p>
            <a:r>
              <a:rPr lang="en-US"/>
              <a:t>month</a:t>
            </a:r>
          </a:p>
        </p:txBody>
      </p:sp>
      <p:sp>
        <p:nvSpPr>
          <p:cNvPr id="16" name="TextBox 15"/>
          <p:cNvSpPr txBox="1"/>
          <p:nvPr/>
        </p:nvSpPr>
        <p:spPr>
          <a:xfrm>
            <a:off x="4079884" y="6351711"/>
            <a:ext cx="744691" cy="461665"/>
          </a:xfrm>
          <a:prstGeom prst="rect">
            <a:avLst/>
          </a:prstGeom>
          <a:noFill/>
        </p:spPr>
        <p:txBody>
          <a:bodyPr wrap="none" rtlCol="0">
            <a:spAutoFit/>
          </a:bodyPr>
          <a:lstStyle/>
          <a:p>
            <a:r>
              <a:rPr lang="en-US" dirty="0"/>
              <a:t>date</a:t>
            </a:r>
          </a:p>
        </p:txBody>
      </p:sp>
      <p:sp>
        <p:nvSpPr>
          <p:cNvPr id="17" name="TextBox 16"/>
          <p:cNvSpPr txBox="1"/>
          <p:nvPr/>
        </p:nvSpPr>
        <p:spPr>
          <a:xfrm>
            <a:off x="7177173" y="4121803"/>
            <a:ext cx="1145698" cy="461665"/>
          </a:xfrm>
          <a:prstGeom prst="rect">
            <a:avLst/>
          </a:prstGeom>
          <a:noFill/>
        </p:spPr>
        <p:txBody>
          <a:bodyPr wrap="none" rtlCol="0">
            <a:spAutoFit/>
          </a:bodyPr>
          <a:lstStyle/>
          <a:p>
            <a:r>
              <a:rPr lang="en-US" dirty="0"/>
              <a:t>country</a:t>
            </a:r>
          </a:p>
        </p:txBody>
      </p:sp>
      <p:sp>
        <p:nvSpPr>
          <p:cNvPr id="18" name="TextBox 17"/>
          <p:cNvSpPr txBox="1"/>
          <p:nvPr/>
        </p:nvSpPr>
        <p:spPr>
          <a:xfrm>
            <a:off x="7350778" y="4923679"/>
            <a:ext cx="798488" cy="461665"/>
          </a:xfrm>
          <a:prstGeom prst="rect">
            <a:avLst/>
          </a:prstGeom>
          <a:noFill/>
        </p:spPr>
        <p:txBody>
          <a:bodyPr wrap="none" rtlCol="0">
            <a:spAutoFit/>
          </a:bodyPr>
          <a:lstStyle/>
          <a:p>
            <a:r>
              <a:rPr lang="en-US" dirty="0"/>
              <a:t>state</a:t>
            </a:r>
          </a:p>
        </p:txBody>
      </p:sp>
      <p:sp>
        <p:nvSpPr>
          <p:cNvPr id="19" name="TextBox 18"/>
          <p:cNvSpPr txBox="1"/>
          <p:nvPr/>
        </p:nvSpPr>
        <p:spPr>
          <a:xfrm>
            <a:off x="7436475" y="5702086"/>
            <a:ext cx="627095" cy="461665"/>
          </a:xfrm>
          <a:prstGeom prst="rect">
            <a:avLst/>
          </a:prstGeom>
          <a:noFill/>
        </p:spPr>
        <p:txBody>
          <a:bodyPr wrap="none" rtlCol="0">
            <a:spAutoFit/>
          </a:bodyPr>
          <a:lstStyle/>
          <a:p>
            <a:r>
              <a:rPr lang="en-US" dirty="0"/>
              <a:t>city</a:t>
            </a:r>
          </a:p>
        </p:txBody>
      </p:sp>
      <p:cxnSp>
        <p:nvCxnSpPr>
          <p:cNvPr id="21" name="Straight Connector 20"/>
          <p:cNvCxnSpPr>
            <a:stCxn id="10" idx="2"/>
            <a:endCxn id="11" idx="0"/>
          </p:cNvCxnSpPr>
          <p:nvPr/>
        </p:nvCxnSpPr>
        <p:spPr>
          <a:xfrm>
            <a:off x="1818919" y="4537184"/>
            <a:ext cx="1" cy="386495"/>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4" idx="2"/>
            <a:endCxn id="16" idx="0"/>
          </p:cNvCxnSpPr>
          <p:nvPr/>
        </p:nvCxnSpPr>
        <p:spPr>
          <a:xfrm>
            <a:off x="3660266" y="6091743"/>
            <a:ext cx="791964" cy="25996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2"/>
            <a:endCxn id="13" idx="0"/>
          </p:cNvCxnSpPr>
          <p:nvPr/>
        </p:nvCxnSpPr>
        <p:spPr>
          <a:xfrm>
            <a:off x="4452229" y="4531653"/>
            <a:ext cx="0" cy="392026"/>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2"/>
            <a:endCxn id="16" idx="0"/>
          </p:cNvCxnSpPr>
          <p:nvPr/>
        </p:nvCxnSpPr>
        <p:spPr>
          <a:xfrm flipH="1">
            <a:off x="4452230" y="6091743"/>
            <a:ext cx="764163" cy="259968"/>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3" idx="2"/>
            <a:endCxn id="15" idx="0"/>
          </p:cNvCxnSpPr>
          <p:nvPr/>
        </p:nvCxnSpPr>
        <p:spPr>
          <a:xfrm>
            <a:off x="4452229" y="5385344"/>
            <a:ext cx="764164" cy="24473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3" idx="2"/>
            <a:endCxn id="14" idx="0"/>
          </p:cNvCxnSpPr>
          <p:nvPr/>
        </p:nvCxnSpPr>
        <p:spPr>
          <a:xfrm flipH="1">
            <a:off x="3660266" y="5385344"/>
            <a:ext cx="791963" cy="244734"/>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7" idx="2"/>
            <a:endCxn id="18" idx="0"/>
          </p:cNvCxnSpPr>
          <p:nvPr/>
        </p:nvCxnSpPr>
        <p:spPr>
          <a:xfrm>
            <a:off x="7750022" y="4583468"/>
            <a:ext cx="0" cy="340211"/>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8" idx="2"/>
          </p:cNvCxnSpPr>
          <p:nvPr/>
        </p:nvCxnSpPr>
        <p:spPr>
          <a:xfrm>
            <a:off x="7750022" y="5385344"/>
            <a:ext cx="0" cy="337907"/>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183274" y="2130720"/>
            <a:ext cx="5965992" cy="1569660"/>
          </a:xfrm>
          <a:prstGeom prst="rect">
            <a:avLst/>
          </a:prstGeom>
          <a:noFill/>
        </p:spPr>
        <p:txBody>
          <a:bodyPr wrap="none" rtlCol="0">
            <a:spAutoFit/>
          </a:bodyPr>
          <a:lstStyle/>
          <a:p>
            <a:r>
              <a:rPr lang="en-US" dirty="0"/>
              <a:t>Product: &lt;</a:t>
            </a:r>
            <a:r>
              <a:rPr lang="en-US" dirty="0" err="1"/>
              <a:t>prodid</a:t>
            </a:r>
            <a:r>
              <a:rPr lang="en-US" dirty="0"/>
              <a:t>, name, category, price&gt;</a:t>
            </a:r>
          </a:p>
          <a:p>
            <a:r>
              <a:rPr lang="en-US" dirty="0"/>
              <a:t>Time: &lt;</a:t>
            </a:r>
            <a:r>
              <a:rPr lang="en-US" dirty="0" err="1"/>
              <a:t>timeid,date,week,month,quarter,year</a:t>
            </a:r>
            <a:r>
              <a:rPr lang="en-US" dirty="0"/>
              <a:t>&gt;</a:t>
            </a:r>
          </a:p>
          <a:p>
            <a:r>
              <a:rPr lang="en-US" dirty="0"/>
              <a:t>Location: &lt;</a:t>
            </a:r>
            <a:r>
              <a:rPr lang="en-US" dirty="0" err="1"/>
              <a:t>locid</a:t>
            </a:r>
            <a:r>
              <a:rPr lang="en-US" dirty="0"/>
              <a:t>, city, state, country&gt;</a:t>
            </a:r>
          </a:p>
          <a:p>
            <a:endParaRPr lang="en-US" dirty="0"/>
          </a:p>
        </p:txBody>
      </p:sp>
    </p:spTree>
    <p:extLst>
      <p:ext uri="{BB962C8B-B14F-4D97-AF65-F5344CB8AC3E}">
        <p14:creationId xmlns:p14="http://schemas.microsoft.com/office/powerpoint/2010/main" val="2212402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792162"/>
          </a:xfrm>
        </p:spPr>
        <p:txBody>
          <a:bodyPr/>
          <a:lstStyle/>
          <a:p>
            <a:r>
              <a:rPr lang="en-US" dirty="0"/>
              <a:t>ROLAP Alternative: Snowflake Schema</a:t>
            </a:r>
          </a:p>
        </p:txBody>
      </p:sp>
      <p:sp>
        <p:nvSpPr>
          <p:cNvPr id="3" name="Content Placeholder 2"/>
          <p:cNvSpPr>
            <a:spLocks noGrp="1"/>
          </p:cNvSpPr>
          <p:nvPr>
            <p:ph idx="1"/>
          </p:nvPr>
        </p:nvSpPr>
        <p:spPr>
          <a:xfrm>
            <a:off x="1835696" y="4909841"/>
            <a:ext cx="8229600" cy="4906963"/>
          </a:xfrm>
        </p:spPr>
        <p:txBody>
          <a:bodyPr/>
          <a:lstStyle/>
          <a:p>
            <a:r>
              <a:rPr lang="en-US" dirty="0"/>
              <a:t>Normalized dimension tables</a:t>
            </a:r>
          </a:p>
          <a:p>
            <a:pPr lvl="1"/>
            <a:r>
              <a:rPr lang="en-US" dirty="0"/>
              <a:t>Space efficient</a:t>
            </a:r>
          </a:p>
          <a:p>
            <a:pPr lvl="1"/>
            <a:r>
              <a:rPr lang="en-US" dirty="0"/>
              <a:t>Captures hierarchies</a:t>
            </a:r>
          </a:p>
          <a:p>
            <a:pPr lvl="1"/>
            <a:r>
              <a:rPr lang="en-US" dirty="0"/>
              <a:t>Fact-dimension joins more expensive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14</a:t>
            </a:fld>
            <a:endParaRPr lang="en-US"/>
          </a:p>
        </p:txBody>
      </p:sp>
      <p:pic>
        <p:nvPicPr>
          <p:cNvPr id="8" name="Picture 7"/>
          <p:cNvPicPr>
            <a:picLocks noChangeAspect="1"/>
          </p:cNvPicPr>
          <p:nvPr/>
        </p:nvPicPr>
        <p:blipFill>
          <a:blip r:embed="rId3"/>
          <a:stretch>
            <a:fillRect/>
          </a:stretch>
        </p:blipFill>
        <p:spPr>
          <a:xfrm>
            <a:off x="1052736" y="1066800"/>
            <a:ext cx="7038528" cy="3875833"/>
          </a:xfrm>
          <a:prstGeom prst="rect">
            <a:avLst/>
          </a:prstGeom>
        </p:spPr>
      </p:pic>
    </p:spTree>
    <p:extLst>
      <p:ext uri="{BB962C8B-B14F-4D97-AF65-F5344CB8AC3E}">
        <p14:creationId xmlns:p14="http://schemas.microsoft.com/office/powerpoint/2010/main" val="1307844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835696" y="4909841"/>
            <a:ext cx="8229600" cy="4906963"/>
          </a:xfrm>
        </p:spPr>
        <p:txBody>
          <a:bodyPr/>
          <a:lstStyle/>
          <a:p>
            <a:r>
              <a:rPr lang="en-US" dirty="0"/>
              <a:t>Normalized dimension tables</a:t>
            </a:r>
          </a:p>
          <a:p>
            <a:pPr lvl="1"/>
            <a:r>
              <a:rPr lang="en-US" dirty="0"/>
              <a:t>Space efficient</a:t>
            </a:r>
          </a:p>
          <a:p>
            <a:pPr lvl="1"/>
            <a:r>
              <a:rPr lang="en-US" dirty="0"/>
              <a:t>Captures hierarchies</a:t>
            </a:r>
          </a:p>
          <a:p>
            <a:pPr lvl="1"/>
            <a:r>
              <a:rPr lang="en-US" dirty="0"/>
              <a:t>Fact-dimension joins more expensive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15</a:t>
            </a:fld>
            <a:endParaRPr lang="en-US"/>
          </a:p>
        </p:txBody>
      </p:sp>
      <p:pic>
        <p:nvPicPr>
          <p:cNvPr id="8" name="Picture 7"/>
          <p:cNvPicPr>
            <a:picLocks noChangeAspect="1"/>
          </p:cNvPicPr>
          <p:nvPr/>
        </p:nvPicPr>
        <p:blipFill>
          <a:blip r:embed="rId3"/>
          <a:stretch>
            <a:fillRect/>
          </a:stretch>
        </p:blipFill>
        <p:spPr>
          <a:xfrm>
            <a:off x="1052736" y="1066800"/>
            <a:ext cx="7038528" cy="3875833"/>
          </a:xfrm>
          <a:prstGeom prst="rect">
            <a:avLst/>
          </a:prstGeom>
        </p:spPr>
      </p:pic>
      <p:sp>
        <p:nvSpPr>
          <p:cNvPr id="5" name="Rectangle 4"/>
          <p:cNvSpPr/>
          <p:nvPr/>
        </p:nvSpPr>
        <p:spPr>
          <a:xfrm>
            <a:off x="0" y="2369392"/>
            <a:ext cx="9144000" cy="1844824"/>
          </a:xfrm>
          <a:prstGeom prst="rect">
            <a:avLst/>
          </a:prstGeom>
          <a:solidFill>
            <a:sysClr val="window" lastClr="FFFFFF"/>
          </a:solidFill>
          <a:ln w="25400" cap="flat" cmpd="sng" algn="ctr">
            <a:noFill/>
            <a:prstDash val="solid"/>
          </a:ln>
          <a:effectLst/>
        </p:spPr>
        <p:txBody>
          <a:bodyPr rtlCol="0" anchor="ctr"/>
          <a:lstStyle/>
          <a:p>
            <a:pPr algn="ctr" fontAlgn="auto">
              <a:spcBef>
                <a:spcPts val="0"/>
              </a:spcBef>
              <a:spcAft>
                <a:spcPts val="0"/>
              </a:spcAft>
              <a:defRPr/>
            </a:pPr>
            <a:r>
              <a:rPr kumimoji="0" lang="en-US" sz="3200" b="1" i="0" u="none" strike="noStrike" kern="0" cap="none" spc="0" normalizeH="0" baseline="0" noProof="0" dirty="0" err="1">
                <a:ln>
                  <a:noFill/>
                </a:ln>
                <a:solidFill>
                  <a:srgbClr val="002060"/>
                </a:solidFill>
                <a:effectLst/>
                <a:uLnTx/>
                <a:uFillTx/>
                <a:latin typeface="+mj-lt"/>
                <a:cs typeface="Arial"/>
              </a:rPr>
              <a:t>Stonebraker</a:t>
            </a:r>
            <a:r>
              <a:rPr kumimoji="0" lang="en-US" sz="3200" b="1" i="0" u="none" strike="noStrike" kern="0" cap="none" spc="0" normalizeH="0" baseline="0" noProof="0" dirty="0">
                <a:ln>
                  <a:noFill/>
                </a:ln>
                <a:solidFill>
                  <a:srgbClr val="002060"/>
                </a:solidFill>
                <a:effectLst/>
                <a:uLnTx/>
                <a:uFillTx/>
                <a:latin typeface="+mj-lt"/>
                <a:cs typeface="Arial"/>
              </a:rPr>
              <a:t>: “</a:t>
            </a:r>
            <a:r>
              <a:rPr lang="en-US" sz="3200" b="1" kern="0" dirty="0">
                <a:solidFill>
                  <a:srgbClr val="002060"/>
                </a:solidFill>
                <a:latin typeface="+mj-lt"/>
                <a:cs typeface="Arial"/>
              </a:rPr>
              <a:t>If you are a data warehouse designer and come up with something other than a snowflake schema, you should probably rethink your design.”</a:t>
            </a:r>
          </a:p>
        </p:txBody>
      </p:sp>
      <p:sp>
        <p:nvSpPr>
          <p:cNvPr id="9" name="Title 1"/>
          <p:cNvSpPr>
            <a:spLocks noGrp="1"/>
          </p:cNvSpPr>
          <p:nvPr>
            <p:ph type="title"/>
          </p:nvPr>
        </p:nvSpPr>
        <p:spPr>
          <a:xfrm>
            <a:off x="0" y="274638"/>
            <a:ext cx="9144000" cy="792162"/>
          </a:xfrm>
        </p:spPr>
        <p:txBody>
          <a:bodyPr/>
          <a:lstStyle/>
          <a:p>
            <a:r>
              <a:rPr lang="en-US" dirty="0"/>
              <a:t>ROLAP Alternative: Snowflake Schema</a:t>
            </a:r>
          </a:p>
        </p:txBody>
      </p:sp>
    </p:spTree>
    <p:extLst>
      <p:ext uri="{BB962C8B-B14F-4D97-AF65-F5344CB8AC3E}">
        <p14:creationId xmlns:p14="http://schemas.microsoft.com/office/powerpoint/2010/main" val="1126472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queries</a:t>
            </a:r>
          </a:p>
        </p:txBody>
      </p:sp>
      <p:sp>
        <p:nvSpPr>
          <p:cNvPr id="3" name="Content Placeholder 2"/>
          <p:cNvSpPr>
            <a:spLocks noGrp="1"/>
          </p:cNvSpPr>
          <p:nvPr>
            <p:ph idx="1"/>
          </p:nvPr>
        </p:nvSpPr>
        <p:spPr>
          <a:xfrm>
            <a:off x="457199" y="1219201"/>
            <a:ext cx="8147249" cy="5026024"/>
          </a:xfrm>
        </p:spPr>
        <p:txBody>
          <a:bodyPr/>
          <a:lstStyle/>
          <a:p>
            <a:r>
              <a:rPr lang="en-US" dirty="0"/>
              <a:t>Combination of SQL and spreadsheets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16</a:t>
            </a:fld>
            <a:endParaRPr lang="en-US"/>
          </a:p>
        </p:txBody>
      </p:sp>
      <p:sp>
        <p:nvSpPr>
          <p:cNvPr id="9" name="TextBox 8"/>
          <p:cNvSpPr txBox="1"/>
          <p:nvPr/>
        </p:nvSpPr>
        <p:spPr>
          <a:xfrm>
            <a:off x="271401" y="1784846"/>
            <a:ext cx="4769160" cy="2246769"/>
          </a:xfrm>
          <a:prstGeom prst="rect">
            <a:avLst/>
          </a:prstGeom>
          <a:noFill/>
        </p:spPr>
        <p:txBody>
          <a:bodyPr wrap="square" rtlCol="0">
            <a:spAutoFit/>
          </a:bodyPr>
          <a:lstStyle/>
          <a:p>
            <a:r>
              <a:rPr lang="en-US" sz="2000" dirty="0">
                <a:latin typeface="Courier New" charset="0"/>
                <a:ea typeface="Courier New" charset="0"/>
                <a:cs typeface="Courier New" charset="0"/>
              </a:rPr>
              <a:t>SELECT  </a:t>
            </a:r>
          </a:p>
          <a:p>
            <a:r>
              <a:rPr lang="en-US" sz="2000" dirty="0" err="1">
                <a:latin typeface="Courier New" charset="0"/>
                <a:ea typeface="Courier New" charset="0"/>
                <a:cs typeface="Courier New" charset="0"/>
              </a:rPr>
              <a:t>product.category</a:t>
            </a:r>
            <a:r>
              <a:rPr lang="en-US" sz="2000" dirty="0">
                <a:latin typeface="Courier New" charset="0"/>
                <a:ea typeface="Courier New" charset="0"/>
                <a:cs typeface="Courier New" charset="0"/>
              </a:rPr>
              <a:t>, SUM(sales) </a:t>
            </a:r>
          </a:p>
          <a:p>
            <a:r>
              <a:rPr lang="en-US" sz="2000" dirty="0">
                <a:latin typeface="Courier New" charset="0"/>
                <a:ea typeface="Courier New" charset="0"/>
                <a:cs typeface="Courier New" charset="0"/>
              </a:rPr>
              <a:t>FROM sales, product, time</a:t>
            </a:r>
          </a:p>
          <a:p>
            <a:r>
              <a:rPr lang="en-US" sz="2000" dirty="0">
                <a:latin typeface="Courier New" charset="0"/>
                <a:ea typeface="Courier New" charset="0"/>
                <a:cs typeface="Courier New" charset="0"/>
              </a:rPr>
              <a:t>WHERE </a:t>
            </a:r>
            <a:r>
              <a:rPr lang="en-US" sz="2000" dirty="0" err="1">
                <a:latin typeface="Courier New" charset="0"/>
                <a:ea typeface="Courier New" charset="0"/>
                <a:cs typeface="Courier New" charset="0"/>
              </a:rPr>
              <a:t>time.year</a:t>
            </a:r>
            <a:r>
              <a:rPr lang="en-US" sz="2000" dirty="0">
                <a:latin typeface="Courier New" charset="0"/>
                <a:ea typeface="Courier New" charset="0"/>
                <a:cs typeface="Courier New" charset="0"/>
              </a:rPr>
              <a:t>=2016 AND </a:t>
            </a:r>
            <a:r>
              <a:rPr lang="en-US" sz="2000" dirty="0" err="1">
                <a:latin typeface="Courier New" charset="0"/>
                <a:ea typeface="Courier New" charset="0"/>
                <a:cs typeface="Courier New" charset="0"/>
              </a:rPr>
              <a:t>sales.timeid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time.timeid</a:t>
            </a:r>
            <a:r>
              <a:rPr lang="en-US" sz="2000" dirty="0">
                <a:latin typeface="Courier New" charset="0"/>
                <a:ea typeface="Courier New" charset="0"/>
                <a:cs typeface="Courier New" charset="0"/>
              </a:rPr>
              <a:t> AND </a:t>
            </a:r>
            <a:r>
              <a:rPr lang="en-US" sz="2000" dirty="0" err="1">
                <a:latin typeface="Courier New" charset="0"/>
                <a:ea typeface="Courier New" charset="0"/>
                <a:cs typeface="Courier New" charset="0"/>
              </a:rPr>
              <a:t>sales.prodid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product.prodid</a:t>
            </a:r>
            <a:endParaRPr lang="en-US" sz="2000" dirty="0">
              <a:latin typeface="Courier New" charset="0"/>
              <a:ea typeface="Courier New" charset="0"/>
              <a:cs typeface="Courier New" charset="0"/>
            </a:endParaRPr>
          </a:p>
          <a:p>
            <a:r>
              <a:rPr lang="en-US" sz="2000" dirty="0">
                <a:latin typeface="Courier New" charset="0"/>
                <a:ea typeface="Courier New" charset="0"/>
                <a:cs typeface="Courier New" charset="0"/>
              </a:rPr>
              <a:t>GROUP BY </a:t>
            </a:r>
            <a:r>
              <a:rPr lang="en-US" sz="2000" dirty="0" err="1">
                <a:latin typeface="Courier New" charset="0"/>
                <a:ea typeface="Courier New" charset="0"/>
                <a:cs typeface="Courier New" charset="0"/>
              </a:rPr>
              <a:t>product.category</a:t>
            </a:r>
            <a:endParaRPr lang="en-US" sz="2000" dirty="0">
              <a:latin typeface="Courier New" charset="0"/>
              <a:ea typeface="Courier New" charset="0"/>
              <a:cs typeface="Courier New"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832" y="1925490"/>
            <a:ext cx="3923928" cy="393260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0561" y="2766216"/>
            <a:ext cx="4131140" cy="4075936"/>
          </a:xfrm>
          <a:prstGeom prst="rect">
            <a:avLst/>
          </a:prstGeom>
        </p:spPr>
      </p:pic>
      <p:sp>
        <p:nvSpPr>
          <p:cNvPr id="14" name="TextBox 13"/>
          <p:cNvSpPr txBox="1"/>
          <p:nvPr/>
        </p:nvSpPr>
        <p:spPr>
          <a:xfrm>
            <a:off x="1619672" y="3985448"/>
            <a:ext cx="1224136" cy="400110"/>
          </a:xfrm>
          <a:prstGeom prst="rect">
            <a:avLst/>
          </a:prstGeom>
          <a:noFill/>
        </p:spPr>
        <p:txBody>
          <a:bodyPr wrap="square" rtlCol="0">
            <a:spAutoFit/>
          </a:bodyPr>
          <a:lstStyle/>
          <a:p>
            <a:r>
              <a:rPr lang="en-US" sz="2000">
                <a:latin typeface="Courier New" charset="0"/>
                <a:ea typeface="Courier New" charset="0"/>
                <a:cs typeface="Courier New" charset="0"/>
              </a:rPr>
              <a:t>locid</a:t>
            </a:r>
            <a:endParaRPr lang="en-US" sz="2000" dirty="0">
              <a:latin typeface="Courier New" charset="0"/>
              <a:ea typeface="Courier New" charset="0"/>
              <a:cs typeface="Courier New" charset="0"/>
            </a:endParaRPr>
          </a:p>
        </p:txBody>
      </p:sp>
      <p:cxnSp>
        <p:nvCxnSpPr>
          <p:cNvPr id="16" name="Straight Connector 15"/>
          <p:cNvCxnSpPr/>
          <p:nvPr/>
        </p:nvCxnSpPr>
        <p:spPr>
          <a:xfrm>
            <a:off x="1763688" y="3789040"/>
            <a:ext cx="2376264" cy="72008"/>
          </a:xfrm>
          <a:prstGeom prst="line">
            <a:avLst/>
          </a:prstGeom>
          <a:ln w="539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7956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dissolve">
                                      <p:cBhvr>
                                        <p:cTn id="15" dur="500"/>
                                        <p:tgtEl>
                                          <p:spTgt spid="16"/>
                                        </p:tgtEl>
                                      </p:cBhvr>
                                    </p:animEffect>
                                  </p:childTnLst>
                                </p:cTn>
                              </p:par>
                              <p:par>
                                <p:cTn id="16" presetID="9" presetClass="entr" presetSubtype="0" fill="hold" grpId="1"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dissolve">
                                      <p:cBhvr>
                                        <p:cTn id="18" dur="500"/>
                                        <p:tgtEl>
                                          <p:spTgt spid="14"/>
                                        </p:tgtEl>
                                      </p:cBhvr>
                                    </p:animEffect>
                                  </p:childTnLst>
                                </p:cTn>
                              </p:par>
                              <p:par>
                                <p:cTn id="19" presetID="9"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queries (2)</a:t>
            </a:r>
          </a:p>
        </p:txBody>
      </p:sp>
      <p:sp>
        <p:nvSpPr>
          <p:cNvPr id="3" name="Content Placeholder 2"/>
          <p:cNvSpPr>
            <a:spLocks noGrp="1"/>
          </p:cNvSpPr>
          <p:nvPr>
            <p:ph idx="1"/>
          </p:nvPr>
        </p:nvSpPr>
        <p:spPr>
          <a:xfrm>
            <a:off x="457199" y="1219201"/>
            <a:ext cx="8147249" cy="5026024"/>
          </a:xfrm>
        </p:spPr>
        <p:txBody>
          <a:bodyPr/>
          <a:lstStyle/>
          <a:p>
            <a:r>
              <a:rPr lang="en-US" dirty="0"/>
              <a:t>Combination of SQL and spreadsheets</a:t>
            </a:r>
          </a:p>
          <a:p>
            <a:r>
              <a:rPr lang="en-US" dirty="0"/>
              <a:t>Key operation: Aggregations &amp; group by</a:t>
            </a:r>
          </a:p>
          <a:p>
            <a:pPr lvl="1"/>
            <a:r>
              <a:rPr lang="en-US" dirty="0"/>
              <a:t>Find total sales</a:t>
            </a:r>
          </a:p>
          <a:p>
            <a:pPr lvl="1"/>
            <a:r>
              <a:rPr lang="en-US" dirty="0"/>
              <a:t>Find total sales for each city/state/location/category/</a:t>
            </a:r>
            <a:r>
              <a:rPr lang="mr-IN" dirty="0"/>
              <a:t>…</a:t>
            </a:r>
            <a:endParaRPr lang="en-US" dirty="0"/>
          </a:p>
          <a:p>
            <a:pPr lvl="1"/>
            <a:r>
              <a:rPr lang="en-US" dirty="0"/>
              <a:t>Find top-5 products ranked by average sales</a:t>
            </a:r>
          </a:p>
          <a:p>
            <a:pPr lvl="1"/>
            <a:r>
              <a:rPr lang="mr-IN" dirty="0"/>
              <a:t>…</a:t>
            </a:r>
            <a:endParaRPr lang="en-US" dirty="0"/>
          </a:p>
          <a:p>
            <a:pPr lvl="1"/>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17</a:t>
            </a:fld>
            <a:endParaRPr lang="en-US"/>
          </a:p>
        </p:txBody>
      </p:sp>
    </p:spTree>
    <p:extLst>
      <p:ext uri="{BB962C8B-B14F-4D97-AF65-F5344CB8AC3E}">
        <p14:creationId xmlns:p14="http://schemas.microsoft.com/office/powerpoint/2010/main" val="22127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a:xfrm>
            <a:off x="685800" y="1556792"/>
            <a:ext cx="7772400" cy="4680520"/>
          </a:xfrm>
          <a:ln/>
        </p:spPr>
        <p:txBody>
          <a:bodyPr/>
          <a:lstStyle/>
          <a:p>
            <a:pPr marL="341313" indent="-341313">
              <a:spcBef>
                <a:spcPts val="500"/>
              </a:spcBef>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Comparisons (this period </a:t>
            </a:r>
            <a:r>
              <a:rPr lang="en-US" altLang="en-US" sz="2400" dirty="0" err="1"/>
              <a:t>v.s</a:t>
            </a:r>
            <a:r>
              <a:rPr lang="en-US" altLang="en-US" sz="2400" dirty="0"/>
              <a:t>. last period)</a:t>
            </a:r>
          </a:p>
          <a:p>
            <a:pPr marL="741363" lvl="1" indent="-284163">
              <a:spcBef>
                <a:spcPts val="45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Show me the sales per region for this year and compare it to that of the previous year to identify discrepancies</a:t>
            </a:r>
          </a:p>
          <a:p>
            <a:pPr marL="341313" indent="-341313">
              <a:spcBef>
                <a:spcPts val="500"/>
              </a:spcBef>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Multidimensional ratios (percent to total)</a:t>
            </a:r>
          </a:p>
          <a:p>
            <a:pPr marL="741363" lvl="1" indent="-284163">
              <a:spcBef>
                <a:spcPts val="45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Show me the contribution to weekly profit made by all items sold in the northeast stores between may 1 and may 7</a:t>
            </a:r>
          </a:p>
          <a:p>
            <a:pPr marL="341313" indent="-341313">
              <a:spcBef>
                <a:spcPts val="500"/>
              </a:spcBef>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Ranking and statistical profiles (top N/bottom N)</a:t>
            </a:r>
          </a:p>
          <a:p>
            <a:pPr marL="741363" lvl="1" indent="-284163">
              <a:spcBef>
                <a:spcPts val="45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Show me sales, profit and average call volume per day for my 10 most profitable salespeople</a:t>
            </a:r>
          </a:p>
          <a:p>
            <a:pPr marL="341313" indent="-341313">
              <a:spcBef>
                <a:spcPts val="500"/>
              </a:spcBef>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400" dirty="0"/>
              <a:t>Custom consolidation (market segments, ad hoc groups)</a:t>
            </a:r>
          </a:p>
          <a:p>
            <a:pPr marL="741363" lvl="1" indent="-284163">
              <a:spcBef>
                <a:spcPts val="450"/>
              </a:spcBef>
              <a:buFont typeface="Arial" panose="020B0604020202020204" pitchFamily="34"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sz="2000" dirty="0"/>
              <a:t>Show me an abbreviated income statement by quarter for the last four quarters for my northeast region operations</a:t>
            </a:r>
          </a:p>
        </p:txBody>
      </p:sp>
      <p:sp>
        <p:nvSpPr>
          <p:cNvPr id="2" name="Title 1"/>
          <p:cNvSpPr>
            <a:spLocks noGrp="1"/>
          </p:cNvSpPr>
          <p:nvPr>
            <p:ph type="title"/>
          </p:nvPr>
        </p:nvSpPr>
        <p:spPr/>
        <p:txBody>
          <a:bodyPr/>
          <a:lstStyle/>
          <a:p>
            <a:r>
              <a:rPr lang="en-US" dirty="0"/>
              <a:t>Examples of OLAP</a:t>
            </a:r>
          </a:p>
        </p:txBody>
      </p:sp>
      <p:sp>
        <p:nvSpPr>
          <p:cNvPr id="3" name="Slide Number Placeholder 2"/>
          <p:cNvSpPr>
            <a:spLocks noGrp="1"/>
          </p:cNvSpPr>
          <p:nvPr>
            <p:ph type="sldNum" sz="quarter" idx="12"/>
          </p:nvPr>
        </p:nvSpPr>
        <p:spPr/>
        <p:txBody>
          <a:bodyPr/>
          <a:lstStyle/>
          <a:p>
            <a:fld id="{35B54189-C436-47D0-AC37-8484B13A8E13}" type="slidenum">
              <a:rPr lang="en-US" smtClean="0"/>
              <a:pPr/>
              <a:t>18</a:t>
            </a:fld>
            <a:endParaRPr lang="en-US"/>
          </a:p>
        </p:txBody>
      </p:sp>
    </p:spTree>
    <p:extLst>
      <p:ext uri="{BB962C8B-B14F-4D97-AF65-F5344CB8AC3E}">
        <p14:creationId xmlns:p14="http://schemas.microsoft.com/office/powerpoint/2010/main" val="1106616372"/>
      </p:ext>
    </p:extLst>
  </p:cSld>
  <p:clrMapOvr>
    <a:masterClrMapping/>
  </p:clrMapOvr>
  <p:transition>
    <p:pull dir="ru"/>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queries (3)</a:t>
            </a:r>
          </a:p>
        </p:txBody>
      </p:sp>
      <p:sp>
        <p:nvSpPr>
          <p:cNvPr id="3" name="Content Placeholder 2"/>
          <p:cNvSpPr>
            <a:spLocks noGrp="1"/>
          </p:cNvSpPr>
          <p:nvPr>
            <p:ph idx="1"/>
          </p:nvPr>
        </p:nvSpPr>
        <p:spPr>
          <a:xfrm>
            <a:off x="457199" y="1052736"/>
            <a:ext cx="8363273" cy="5328592"/>
          </a:xfrm>
        </p:spPr>
        <p:txBody>
          <a:bodyPr/>
          <a:lstStyle/>
          <a:p>
            <a:r>
              <a:rPr lang="en-US" dirty="0">
                <a:solidFill>
                  <a:srgbClr val="A50021"/>
                </a:solidFill>
              </a:rPr>
              <a:t>Roll-up</a:t>
            </a:r>
            <a:r>
              <a:rPr lang="en-US" dirty="0"/>
              <a:t>: Aggregation at different </a:t>
            </a:r>
            <a:br>
              <a:rPr lang="en-US" dirty="0"/>
            </a:br>
            <a:r>
              <a:rPr lang="en-US" dirty="0"/>
              <a:t>levels</a:t>
            </a:r>
          </a:p>
          <a:p>
            <a:pPr lvl="1"/>
            <a:r>
              <a:rPr lang="en-US" dirty="0"/>
              <a:t>E.g., given total sales by city, roll-up to </a:t>
            </a:r>
            <a:br>
              <a:rPr lang="en-US" dirty="0"/>
            </a:br>
            <a:r>
              <a:rPr lang="en-US" dirty="0"/>
              <a:t>get sales by state</a:t>
            </a:r>
          </a:p>
          <a:p>
            <a:pPr lvl="1"/>
            <a:endParaRPr lang="en-US" dirty="0"/>
          </a:p>
          <a:p>
            <a:pPr marL="457200" lvl="1" indent="0">
              <a:buNone/>
            </a:pPr>
            <a:r>
              <a:rPr lang="en-US" dirty="0"/>
              <a:t>&lt;</a:t>
            </a:r>
            <a:r>
              <a:rPr lang="en-US" dirty="0" err="1"/>
              <a:t>locid</a:t>
            </a:r>
            <a:r>
              <a:rPr lang="en-US" dirty="0"/>
              <a:t>, city, state, country&gt;</a:t>
            </a:r>
          </a:p>
          <a:p>
            <a:pPr marL="457200" lvl="1" indent="0">
              <a:buNone/>
            </a:pPr>
            <a:endParaRPr lang="en-US" dirty="0"/>
          </a:p>
          <a:p>
            <a:pPr marL="457200" lvl="1" indent="0">
              <a:buNone/>
            </a:pPr>
            <a:r>
              <a:rPr lang="en-US" dirty="0"/>
              <a:t>SELECT city, state, SUM(sales) </a:t>
            </a:r>
          </a:p>
          <a:p>
            <a:pPr marL="457200" lvl="1" indent="0">
              <a:buNone/>
            </a:pPr>
            <a:r>
              <a:rPr lang="en-US" dirty="0"/>
              <a:t>FROM sales, locations</a:t>
            </a:r>
          </a:p>
          <a:p>
            <a:pPr marL="457200" lvl="1" indent="0">
              <a:buNone/>
            </a:pPr>
            <a:r>
              <a:rPr lang="en-US" dirty="0"/>
              <a:t>WHERE </a:t>
            </a:r>
            <a:r>
              <a:rPr lang="en-US" dirty="0" err="1"/>
              <a:t>sales.locid</a:t>
            </a:r>
            <a:r>
              <a:rPr lang="en-US" dirty="0"/>
              <a:t>=</a:t>
            </a:r>
            <a:r>
              <a:rPr lang="en-US" dirty="0" err="1"/>
              <a:t>locations.locid</a:t>
            </a:r>
            <a:endParaRPr lang="en-US" dirty="0"/>
          </a:p>
          <a:p>
            <a:pPr marL="457200" lvl="1" indent="0">
              <a:buNone/>
            </a:pPr>
            <a:r>
              <a:rPr lang="en-US" dirty="0"/>
              <a:t>GROUP BY ROLLUP(</a:t>
            </a:r>
            <a:r>
              <a:rPr lang="en-US" dirty="0" err="1"/>
              <a:t>state,city</a:t>
            </a:r>
            <a:r>
              <a:rPr lang="en-US" dirty="0"/>
              <a:t>)</a:t>
            </a:r>
          </a:p>
        </p:txBody>
      </p:sp>
      <p:sp>
        <p:nvSpPr>
          <p:cNvPr id="19" name="TextBox 18"/>
          <p:cNvSpPr txBox="1"/>
          <p:nvPr/>
        </p:nvSpPr>
        <p:spPr>
          <a:xfrm>
            <a:off x="7181471" y="1127746"/>
            <a:ext cx="1145698" cy="461665"/>
          </a:xfrm>
          <a:prstGeom prst="rect">
            <a:avLst/>
          </a:prstGeom>
          <a:noFill/>
        </p:spPr>
        <p:txBody>
          <a:bodyPr wrap="none" rtlCol="0">
            <a:spAutoFit/>
          </a:bodyPr>
          <a:lstStyle/>
          <a:p>
            <a:r>
              <a:rPr lang="en-US" dirty="0"/>
              <a:t>country</a:t>
            </a:r>
          </a:p>
        </p:txBody>
      </p:sp>
      <p:sp>
        <p:nvSpPr>
          <p:cNvPr id="25" name="TextBox 24"/>
          <p:cNvSpPr txBox="1"/>
          <p:nvPr/>
        </p:nvSpPr>
        <p:spPr>
          <a:xfrm>
            <a:off x="7355076" y="1929622"/>
            <a:ext cx="798488" cy="461665"/>
          </a:xfrm>
          <a:prstGeom prst="rect">
            <a:avLst/>
          </a:prstGeom>
          <a:noFill/>
        </p:spPr>
        <p:txBody>
          <a:bodyPr wrap="none" rtlCol="0">
            <a:spAutoFit/>
          </a:bodyPr>
          <a:lstStyle/>
          <a:p>
            <a:r>
              <a:rPr lang="en-US" dirty="0"/>
              <a:t>state</a:t>
            </a:r>
          </a:p>
        </p:txBody>
      </p:sp>
      <p:sp>
        <p:nvSpPr>
          <p:cNvPr id="26" name="TextBox 25"/>
          <p:cNvSpPr txBox="1"/>
          <p:nvPr/>
        </p:nvSpPr>
        <p:spPr>
          <a:xfrm>
            <a:off x="7440773" y="2708029"/>
            <a:ext cx="627095" cy="461665"/>
          </a:xfrm>
          <a:prstGeom prst="rect">
            <a:avLst/>
          </a:prstGeom>
          <a:noFill/>
        </p:spPr>
        <p:txBody>
          <a:bodyPr wrap="none" rtlCol="0">
            <a:spAutoFit/>
          </a:bodyPr>
          <a:lstStyle/>
          <a:p>
            <a:r>
              <a:rPr lang="en-US" dirty="0"/>
              <a:t>city</a:t>
            </a:r>
          </a:p>
        </p:txBody>
      </p:sp>
      <p:cxnSp>
        <p:nvCxnSpPr>
          <p:cNvPr id="27" name="Straight Connector 26"/>
          <p:cNvCxnSpPr/>
          <p:nvPr/>
        </p:nvCxnSpPr>
        <p:spPr>
          <a:xfrm>
            <a:off x="7754320" y="1589411"/>
            <a:ext cx="0" cy="340211"/>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4320" y="2391287"/>
            <a:ext cx="0" cy="337907"/>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955033" y="3925086"/>
            <a:ext cx="4188967" cy="2800767"/>
          </a:xfrm>
          <a:prstGeom prst="rect">
            <a:avLst/>
          </a:prstGeom>
          <a:noFill/>
        </p:spPr>
        <p:txBody>
          <a:bodyPr wrap="none" rtlCol="0">
            <a:spAutoFit/>
          </a:bodyPr>
          <a:lstStyle/>
          <a:p>
            <a:pPr lvl="1"/>
            <a:r>
              <a:rPr lang="en-US" sz="1600" dirty="0">
                <a:latin typeface="Courier New" charset="0"/>
                <a:ea typeface="Courier New" charset="0"/>
                <a:cs typeface="Courier New" charset="0"/>
              </a:rPr>
              <a:t>STATE   CITY 	SUM(sales)</a:t>
            </a:r>
          </a:p>
          <a:p>
            <a:pPr lvl="1"/>
            <a:r>
              <a:rPr lang="en-US" sz="1600" dirty="0">
                <a:latin typeface="Courier New" charset="0"/>
                <a:ea typeface="Courier New" charset="0"/>
                <a:cs typeface="Courier New" charset="0"/>
              </a:rPr>
              <a:t>------ ------ ----------- </a:t>
            </a:r>
          </a:p>
          <a:p>
            <a:pPr lvl="1"/>
            <a:r>
              <a:rPr lang="en-US" sz="1600" dirty="0">
                <a:latin typeface="Courier New" charset="0"/>
                <a:ea typeface="Courier New" charset="0"/>
                <a:cs typeface="Courier New" charset="0"/>
              </a:rPr>
              <a:t>NY 	    New York	43324</a:t>
            </a:r>
          </a:p>
          <a:p>
            <a:pPr lvl="1"/>
            <a:r>
              <a:rPr lang="en-US" sz="1600" dirty="0">
                <a:latin typeface="Courier New" charset="0"/>
                <a:ea typeface="Courier New" charset="0"/>
                <a:cs typeface="Courier New" charset="0"/>
              </a:rPr>
              <a:t>NY	    Albany	 6343</a:t>
            </a:r>
          </a:p>
          <a:p>
            <a:pPr lvl="1"/>
            <a:r>
              <a:rPr lang="en-US" sz="1600" dirty="0">
                <a:latin typeface="Courier New" charset="0"/>
                <a:ea typeface="Courier New" charset="0"/>
                <a:cs typeface="Courier New" charset="0"/>
              </a:rPr>
              <a:t>NY 	    Buffalo     5535</a:t>
            </a:r>
          </a:p>
          <a:p>
            <a:pPr lvl="1"/>
            <a:r>
              <a:rPr lang="en-US" sz="1600" dirty="0">
                <a:latin typeface="Courier New" charset="0"/>
                <a:ea typeface="Courier New" charset="0"/>
                <a:cs typeface="Courier New" charset="0"/>
              </a:rPr>
              <a:t>NY			55202</a:t>
            </a:r>
          </a:p>
          <a:p>
            <a:pPr lvl="1"/>
            <a:r>
              <a:rPr lang="en-US" sz="1600" dirty="0">
                <a:latin typeface="Courier New" charset="0"/>
                <a:ea typeface="Courier New" charset="0"/>
                <a:cs typeface="Courier New" charset="0"/>
              </a:rPr>
              <a:t>CA	    Berkeley	44200</a:t>
            </a:r>
          </a:p>
          <a:p>
            <a:pPr lvl="1"/>
            <a:r>
              <a:rPr lang="en-US" sz="1600" dirty="0">
                <a:latin typeface="Courier New" charset="0"/>
                <a:ea typeface="Courier New" charset="0"/>
                <a:cs typeface="Courier New" charset="0"/>
              </a:rPr>
              <a:t>CA 	    Davis	  553</a:t>
            </a:r>
          </a:p>
          <a:p>
            <a:pPr lvl="1"/>
            <a:r>
              <a:rPr lang="en-US" sz="1600" dirty="0">
                <a:latin typeface="Courier New" charset="0"/>
                <a:ea typeface="Courier New" charset="0"/>
                <a:cs typeface="Courier New" charset="0"/>
              </a:rPr>
              <a:t>CA			44753</a:t>
            </a:r>
          </a:p>
          <a:p>
            <a:pPr lvl="1"/>
            <a:r>
              <a:rPr lang="en-US" sz="1600" dirty="0">
                <a:latin typeface="Courier New" charset="0"/>
                <a:ea typeface="Courier New" charset="0"/>
                <a:cs typeface="Courier New" charset="0"/>
              </a:rPr>
              <a:t>			99955</a:t>
            </a:r>
          </a:p>
          <a:p>
            <a:r>
              <a:rPr lang="en-US" sz="1600" dirty="0"/>
              <a:t>			</a:t>
            </a:r>
          </a:p>
        </p:txBody>
      </p:sp>
      <p:sp>
        <p:nvSpPr>
          <p:cNvPr id="4" name="Slide Number Placeholder 3"/>
          <p:cNvSpPr>
            <a:spLocks noGrp="1"/>
          </p:cNvSpPr>
          <p:nvPr>
            <p:ph type="sldNum" sz="quarter" idx="12"/>
          </p:nvPr>
        </p:nvSpPr>
        <p:spPr/>
        <p:txBody>
          <a:bodyPr/>
          <a:lstStyle/>
          <a:p>
            <a:fld id="{35B54189-C436-47D0-AC37-8484B13A8E13}" type="slidenum">
              <a:rPr lang="en-US" smtClean="0"/>
              <a:pPr/>
              <a:t>19</a:t>
            </a:fld>
            <a:endParaRPr lang="en-US"/>
          </a:p>
        </p:txBody>
      </p:sp>
    </p:spTree>
    <p:extLst>
      <p:ext uri="{BB962C8B-B14F-4D97-AF65-F5344CB8AC3E}">
        <p14:creationId xmlns:p14="http://schemas.microsoft.com/office/powerpoint/2010/main" val="1016511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Introduction</a:t>
            </a:r>
          </a:p>
          <a:p>
            <a:r>
              <a:rPr lang="en-US" dirty="0"/>
              <a:t>Data warehouses</a:t>
            </a:r>
          </a:p>
          <a:p>
            <a:r>
              <a:rPr lang="en-US" dirty="0"/>
              <a:t>On-line analytical processing (OLAP)</a:t>
            </a:r>
          </a:p>
          <a:p>
            <a:r>
              <a:rPr lang="en-US" dirty="0"/>
              <a:t>Views</a:t>
            </a:r>
          </a:p>
          <a:p>
            <a:r>
              <a:rPr lang="en-US" dirty="0"/>
              <a:t>Top-N queries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a:t>
            </a:fld>
            <a:endParaRPr lang="en-US"/>
          </a:p>
        </p:txBody>
      </p:sp>
    </p:spTree>
    <p:extLst>
      <p:ext uri="{BB962C8B-B14F-4D97-AF65-F5344CB8AC3E}">
        <p14:creationId xmlns:p14="http://schemas.microsoft.com/office/powerpoint/2010/main" val="1292974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854990" y="5110637"/>
            <a:ext cx="1306085" cy="1057344"/>
          </a:xfrm>
          <a:prstGeom prst="rect">
            <a:avLst/>
          </a:prstGeom>
          <a:pattFill prst="wdDnDiag">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OLAP queries (4)</a:t>
            </a:r>
          </a:p>
        </p:txBody>
      </p:sp>
      <p:sp>
        <p:nvSpPr>
          <p:cNvPr id="3" name="Content Placeholder 2"/>
          <p:cNvSpPr>
            <a:spLocks noGrp="1"/>
          </p:cNvSpPr>
          <p:nvPr>
            <p:ph idx="1"/>
          </p:nvPr>
        </p:nvSpPr>
        <p:spPr>
          <a:xfrm>
            <a:off x="457199" y="1052736"/>
            <a:ext cx="8363273" cy="5328592"/>
          </a:xfrm>
        </p:spPr>
        <p:txBody>
          <a:bodyPr/>
          <a:lstStyle/>
          <a:p>
            <a:r>
              <a:rPr lang="en-US" dirty="0">
                <a:solidFill>
                  <a:srgbClr val="A50021"/>
                </a:solidFill>
              </a:rPr>
              <a:t>Roll-up</a:t>
            </a:r>
            <a:r>
              <a:rPr lang="en-US" dirty="0"/>
              <a:t>: Aggregation at different </a:t>
            </a:r>
            <a:br>
              <a:rPr lang="en-US" dirty="0"/>
            </a:br>
            <a:r>
              <a:rPr lang="en-US" dirty="0"/>
              <a:t>levels</a:t>
            </a:r>
          </a:p>
          <a:p>
            <a:pPr lvl="1"/>
            <a:r>
              <a:rPr lang="en-US" dirty="0"/>
              <a:t>E.g., given total sales by city, roll-up to </a:t>
            </a:r>
            <a:br>
              <a:rPr lang="en-US" dirty="0"/>
            </a:br>
            <a:r>
              <a:rPr lang="en-US" dirty="0"/>
              <a:t>get sales by state</a:t>
            </a:r>
          </a:p>
          <a:p>
            <a:r>
              <a:rPr lang="en-US" dirty="0">
                <a:solidFill>
                  <a:srgbClr val="A50021"/>
                </a:solidFill>
              </a:rPr>
              <a:t>Drill-down</a:t>
            </a:r>
            <a:r>
              <a:rPr lang="en-US" dirty="0"/>
              <a:t>: Inverse of roll-up</a:t>
            </a:r>
          </a:p>
          <a:p>
            <a:pPr lvl="1"/>
            <a:r>
              <a:rPr lang="en-US" dirty="0"/>
              <a:t>E.g., given total sales by state, drill-down to get total sales by city, by product, by quarter, </a:t>
            </a:r>
            <a:r>
              <a:rPr lang="mr-IN" dirty="0"/>
              <a:t>…</a:t>
            </a:r>
            <a:endParaRPr lang="en-US" dirty="0"/>
          </a:p>
          <a:p>
            <a:r>
              <a:rPr lang="en-US" dirty="0">
                <a:solidFill>
                  <a:srgbClr val="A50021"/>
                </a:solidFill>
              </a:rPr>
              <a:t>Pivoting</a:t>
            </a:r>
            <a:r>
              <a:rPr lang="en-US" dirty="0"/>
              <a:t>: Aggregation on </a:t>
            </a:r>
            <a:br>
              <a:rPr lang="en-US" dirty="0"/>
            </a:br>
            <a:r>
              <a:rPr lang="en-US" dirty="0"/>
              <a:t>selected dimensions</a:t>
            </a:r>
          </a:p>
          <a:p>
            <a:pPr lvl="1"/>
            <a:r>
              <a:rPr lang="en-US" dirty="0"/>
              <a:t>Result: cross-tabulation</a:t>
            </a:r>
          </a:p>
          <a:p>
            <a:pPr lvl="1"/>
            <a:r>
              <a:rPr lang="en-US" dirty="0"/>
              <a:t>E.g., pivoting on Location and Time:</a:t>
            </a:r>
          </a:p>
          <a:p>
            <a:pPr lvl="1"/>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20</a:t>
            </a:fld>
            <a:endParaRPr lang="en-US"/>
          </a:p>
        </p:txBody>
      </p:sp>
      <p:graphicFrame>
        <p:nvGraphicFramePr>
          <p:cNvPr id="5" name="Table 4"/>
          <p:cNvGraphicFramePr>
            <a:graphicFrameLocks noGrp="1"/>
          </p:cNvGraphicFramePr>
          <p:nvPr>
            <p:extLst/>
          </p:nvPr>
        </p:nvGraphicFramePr>
        <p:xfrm>
          <a:off x="6864931" y="5110637"/>
          <a:ext cx="2065041" cy="1483360"/>
        </p:xfrm>
        <a:graphic>
          <a:graphicData uri="http://schemas.openxmlformats.org/drawingml/2006/table">
            <a:tbl>
              <a:tblPr>
                <a:tableStyleId>{5940675A-B579-460E-94D1-54222C63F5DA}</a:tableStyleId>
              </a:tblPr>
              <a:tblGrid>
                <a:gridCol w="688347">
                  <a:extLst>
                    <a:ext uri="{9D8B030D-6E8A-4147-A177-3AD203B41FA5}">
                      <a16:colId xmlns:a16="http://schemas.microsoft.com/office/drawing/2014/main" val="20000"/>
                    </a:ext>
                  </a:extLst>
                </a:gridCol>
                <a:gridCol w="688347">
                  <a:extLst>
                    <a:ext uri="{9D8B030D-6E8A-4147-A177-3AD203B41FA5}">
                      <a16:colId xmlns:a16="http://schemas.microsoft.com/office/drawing/2014/main" val="20001"/>
                    </a:ext>
                  </a:extLst>
                </a:gridCol>
                <a:gridCol w="688347">
                  <a:extLst>
                    <a:ext uri="{9D8B030D-6E8A-4147-A177-3AD203B41FA5}">
                      <a16:colId xmlns:a16="http://schemas.microsoft.com/office/drawing/2014/main" val="20002"/>
                    </a:ext>
                  </a:extLst>
                </a:gridCol>
              </a:tblGrid>
              <a:tr h="370840">
                <a:tc>
                  <a:txBody>
                    <a:bodyPr/>
                    <a:lstStyle/>
                    <a:p>
                      <a:pPr algn="ctr"/>
                      <a:r>
                        <a:rPr lang="en-US" dirty="0"/>
                        <a:t>30</a:t>
                      </a:r>
                    </a:p>
                  </a:txBody>
                  <a:tcPr/>
                </a:tc>
                <a:tc>
                  <a:txBody>
                    <a:bodyPr/>
                    <a:lstStyle/>
                    <a:p>
                      <a:pPr algn="ctr"/>
                      <a:r>
                        <a:rPr lang="en-US" dirty="0"/>
                        <a:t>44</a:t>
                      </a:r>
                    </a:p>
                  </a:txBody>
                  <a:tcPr/>
                </a:tc>
                <a:tc>
                  <a:txBody>
                    <a:bodyPr/>
                    <a:lstStyle/>
                    <a:p>
                      <a:pPr algn="ctr"/>
                      <a:r>
                        <a:rPr lang="en-US" dirty="0"/>
                        <a:t>74</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pPr algn="ctr"/>
                      <a:r>
                        <a:rPr lang="en-US" dirty="0"/>
                        <a:t>52</a:t>
                      </a:r>
                    </a:p>
                  </a:txBody>
                  <a:tcPr/>
                </a:tc>
                <a:tc>
                  <a:txBody>
                    <a:bodyPr/>
                    <a:lstStyle/>
                    <a:p>
                      <a:pPr algn="ctr"/>
                      <a:r>
                        <a:rPr lang="en-US" dirty="0"/>
                        <a:t>113</a:t>
                      </a:r>
                    </a:p>
                  </a:txBody>
                  <a:tcPr/>
                </a:tc>
                <a:tc>
                  <a:txBody>
                    <a:bodyPr/>
                    <a:lstStyle/>
                    <a:p>
                      <a:pPr algn="ctr"/>
                      <a:r>
                        <a:rPr lang="en-US" dirty="0"/>
                        <a:t>165</a:t>
                      </a:r>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lgn="ctr"/>
                      <a:r>
                        <a:rPr lang="en-US" dirty="0"/>
                        <a:t>55</a:t>
                      </a:r>
                    </a:p>
                  </a:txBody>
                  <a:tcPr/>
                </a:tc>
                <a:tc>
                  <a:txBody>
                    <a:bodyPr/>
                    <a:lstStyle/>
                    <a:p>
                      <a:pPr algn="ctr"/>
                      <a:r>
                        <a:rPr lang="en-US" dirty="0"/>
                        <a:t>442</a:t>
                      </a:r>
                    </a:p>
                  </a:txBody>
                  <a:tcPr/>
                </a:tc>
                <a:tc>
                  <a:txBody>
                    <a:bodyPr/>
                    <a:lstStyle/>
                    <a:p>
                      <a:pPr algn="ctr"/>
                      <a:r>
                        <a:rPr lang="en-US" dirty="0"/>
                        <a:t>497</a:t>
                      </a:r>
                    </a:p>
                  </a:txBody>
                  <a:tcPr>
                    <a:solidFill>
                      <a:schemeClr val="bg1">
                        <a:lumMod val="75000"/>
                      </a:schemeClr>
                    </a:solidFill>
                  </a:tcPr>
                </a:tc>
                <a:extLst>
                  <a:ext uri="{0D108BD9-81ED-4DB2-BD59-A6C34878D82A}">
                    <a16:rowId xmlns:a16="http://schemas.microsoft.com/office/drawing/2014/main" val="10002"/>
                  </a:ext>
                </a:extLst>
              </a:tr>
              <a:tr h="370840">
                <a:tc>
                  <a:txBody>
                    <a:bodyPr/>
                    <a:lstStyle/>
                    <a:p>
                      <a:pPr algn="ctr"/>
                      <a:r>
                        <a:rPr lang="en-US" dirty="0"/>
                        <a:t>137</a:t>
                      </a:r>
                    </a:p>
                  </a:txBody>
                  <a:tcPr>
                    <a:solidFill>
                      <a:schemeClr val="bg1">
                        <a:lumMod val="75000"/>
                      </a:schemeClr>
                    </a:solidFill>
                  </a:tcPr>
                </a:tc>
                <a:tc>
                  <a:txBody>
                    <a:bodyPr/>
                    <a:lstStyle/>
                    <a:p>
                      <a:pPr algn="ctr"/>
                      <a:r>
                        <a:rPr lang="en-US" dirty="0"/>
                        <a:t>599</a:t>
                      </a:r>
                    </a:p>
                  </a:txBody>
                  <a:tcPr>
                    <a:solidFill>
                      <a:schemeClr val="bg1">
                        <a:lumMod val="75000"/>
                      </a:schemeClr>
                    </a:solidFill>
                  </a:tcPr>
                </a:tc>
                <a:tc>
                  <a:txBody>
                    <a:bodyPr/>
                    <a:lstStyle/>
                    <a:p>
                      <a:pPr algn="ctr"/>
                      <a:r>
                        <a:rPr lang="en-US" b="1" dirty="0"/>
                        <a:t>736</a:t>
                      </a:r>
                    </a:p>
                  </a:txBody>
                  <a:tcPr>
                    <a:solidFill>
                      <a:schemeClr val="bg1">
                        <a:lumMod val="75000"/>
                      </a:schemeClr>
                    </a:solidFill>
                  </a:tcPr>
                </a:tc>
                <a:extLst>
                  <a:ext uri="{0D108BD9-81ED-4DB2-BD59-A6C34878D82A}">
                    <a16:rowId xmlns:a16="http://schemas.microsoft.com/office/drawing/2014/main" val="10003"/>
                  </a:ext>
                </a:extLst>
              </a:tr>
            </a:tbl>
          </a:graphicData>
        </a:graphic>
      </p:graphicFrame>
      <p:sp>
        <p:nvSpPr>
          <p:cNvPr id="6" name="TextBox 5"/>
          <p:cNvSpPr txBox="1"/>
          <p:nvPr/>
        </p:nvSpPr>
        <p:spPr>
          <a:xfrm>
            <a:off x="6948264" y="4377589"/>
            <a:ext cx="1986121" cy="1200329"/>
          </a:xfrm>
          <a:prstGeom prst="rect">
            <a:avLst/>
          </a:prstGeom>
          <a:noFill/>
        </p:spPr>
        <p:txBody>
          <a:bodyPr wrap="none" rtlCol="0">
            <a:spAutoFit/>
          </a:bodyPr>
          <a:lstStyle/>
          <a:p>
            <a:pPr algn="ctr"/>
            <a:r>
              <a:rPr lang="en-US" dirty="0"/>
              <a:t>Location</a:t>
            </a:r>
          </a:p>
          <a:p>
            <a:r>
              <a:rPr lang="en-US" dirty="0"/>
              <a:t>1        2	    Total</a:t>
            </a:r>
          </a:p>
          <a:p>
            <a:endParaRPr lang="en-US" dirty="0"/>
          </a:p>
        </p:txBody>
      </p:sp>
      <p:sp>
        <p:nvSpPr>
          <p:cNvPr id="8" name="TextBox 7"/>
          <p:cNvSpPr txBox="1"/>
          <p:nvPr/>
        </p:nvSpPr>
        <p:spPr>
          <a:xfrm rot="16200000">
            <a:off x="5685138" y="5544442"/>
            <a:ext cx="805028" cy="461665"/>
          </a:xfrm>
          <a:prstGeom prst="rect">
            <a:avLst/>
          </a:prstGeom>
          <a:noFill/>
        </p:spPr>
        <p:txBody>
          <a:bodyPr wrap="none" rtlCol="0">
            <a:spAutoFit/>
          </a:bodyPr>
          <a:lstStyle/>
          <a:p>
            <a:pPr algn="ctr"/>
            <a:r>
              <a:rPr lang="en-US"/>
              <a:t>Time</a:t>
            </a:r>
            <a:endParaRPr lang="en-US" dirty="0"/>
          </a:p>
        </p:txBody>
      </p:sp>
      <p:sp>
        <p:nvSpPr>
          <p:cNvPr id="9" name="TextBox 8"/>
          <p:cNvSpPr txBox="1"/>
          <p:nvPr/>
        </p:nvSpPr>
        <p:spPr>
          <a:xfrm>
            <a:off x="6504891" y="5068052"/>
            <a:ext cx="340158" cy="461665"/>
          </a:xfrm>
          <a:prstGeom prst="rect">
            <a:avLst/>
          </a:prstGeom>
          <a:noFill/>
        </p:spPr>
        <p:txBody>
          <a:bodyPr wrap="none" rtlCol="0">
            <a:spAutoFit/>
          </a:bodyPr>
          <a:lstStyle/>
          <a:p>
            <a:r>
              <a:rPr lang="en-US" dirty="0"/>
              <a:t>1</a:t>
            </a:r>
          </a:p>
        </p:txBody>
      </p:sp>
      <p:sp>
        <p:nvSpPr>
          <p:cNvPr id="10" name="TextBox 9"/>
          <p:cNvSpPr txBox="1"/>
          <p:nvPr/>
        </p:nvSpPr>
        <p:spPr>
          <a:xfrm>
            <a:off x="6504891" y="5428092"/>
            <a:ext cx="340158" cy="461665"/>
          </a:xfrm>
          <a:prstGeom prst="rect">
            <a:avLst/>
          </a:prstGeom>
          <a:noFill/>
        </p:spPr>
        <p:txBody>
          <a:bodyPr wrap="none" rtlCol="0">
            <a:spAutoFit/>
          </a:bodyPr>
          <a:lstStyle/>
          <a:p>
            <a:r>
              <a:rPr lang="en-US" dirty="0"/>
              <a:t>2</a:t>
            </a:r>
          </a:p>
        </p:txBody>
      </p:sp>
      <p:sp>
        <p:nvSpPr>
          <p:cNvPr id="12" name="TextBox 11"/>
          <p:cNvSpPr txBox="1"/>
          <p:nvPr/>
        </p:nvSpPr>
        <p:spPr>
          <a:xfrm>
            <a:off x="6504891" y="5788132"/>
            <a:ext cx="340158" cy="461665"/>
          </a:xfrm>
          <a:prstGeom prst="rect">
            <a:avLst/>
          </a:prstGeom>
          <a:noFill/>
        </p:spPr>
        <p:txBody>
          <a:bodyPr wrap="none" rtlCol="0">
            <a:spAutoFit/>
          </a:bodyPr>
          <a:lstStyle/>
          <a:p>
            <a:r>
              <a:rPr lang="en-US" dirty="0"/>
              <a:t>3</a:t>
            </a:r>
          </a:p>
        </p:txBody>
      </p:sp>
      <p:sp>
        <p:nvSpPr>
          <p:cNvPr id="13" name="TextBox 12"/>
          <p:cNvSpPr txBox="1"/>
          <p:nvPr/>
        </p:nvSpPr>
        <p:spPr>
          <a:xfrm>
            <a:off x="6067915" y="6167981"/>
            <a:ext cx="787075" cy="461665"/>
          </a:xfrm>
          <a:prstGeom prst="rect">
            <a:avLst/>
          </a:prstGeom>
          <a:noFill/>
        </p:spPr>
        <p:txBody>
          <a:bodyPr wrap="none" rtlCol="0">
            <a:spAutoFit/>
          </a:bodyPr>
          <a:lstStyle/>
          <a:p>
            <a:r>
              <a:rPr lang="en-US"/>
              <a:t>Total</a:t>
            </a:r>
            <a:endParaRPr lang="en-US" dirty="0"/>
          </a:p>
        </p:txBody>
      </p:sp>
      <p:cxnSp>
        <p:nvCxnSpPr>
          <p:cNvPr id="15" name="Straight Connector 14"/>
          <p:cNvCxnSpPr/>
          <p:nvPr/>
        </p:nvCxnSpPr>
        <p:spPr>
          <a:xfrm>
            <a:off x="8161075" y="4809637"/>
            <a:ext cx="0" cy="1368152"/>
          </a:xfrm>
          <a:prstGeom prst="line">
            <a:avLst/>
          </a:prstGeom>
          <a:ln w="4445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432883" y="6167981"/>
            <a:ext cx="1750369" cy="9808"/>
          </a:xfrm>
          <a:prstGeom prst="line">
            <a:avLst/>
          </a:prstGeom>
          <a:ln w="4445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6124057" y="4799908"/>
            <a:ext cx="2912439" cy="2013468"/>
            <a:chOff x="5631326" y="3419271"/>
            <a:chExt cx="2912439" cy="2013468"/>
          </a:xfrm>
        </p:grpSpPr>
        <p:sp>
          <p:nvSpPr>
            <p:cNvPr id="21" name="Rectangle 20"/>
            <p:cNvSpPr/>
            <p:nvPr/>
          </p:nvSpPr>
          <p:spPr>
            <a:xfrm>
              <a:off x="7751677" y="3419271"/>
              <a:ext cx="792088" cy="1881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5631326" y="4848290"/>
              <a:ext cx="2325049" cy="5844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26647" y="3429000"/>
              <a:ext cx="444458" cy="211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p:cNvSpPr txBox="1"/>
          <p:nvPr/>
        </p:nvSpPr>
        <p:spPr>
          <a:xfrm>
            <a:off x="7181471" y="1127746"/>
            <a:ext cx="1145698" cy="461665"/>
          </a:xfrm>
          <a:prstGeom prst="rect">
            <a:avLst/>
          </a:prstGeom>
          <a:noFill/>
        </p:spPr>
        <p:txBody>
          <a:bodyPr wrap="none" rtlCol="0">
            <a:spAutoFit/>
          </a:bodyPr>
          <a:lstStyle/>
          <a:p>
            <a:r>
              <a:rPr lang="en-US" dirty="0"/>
              <a:t>country</a:t>
            </a:r>
          </a:p>
        </p:txBody>
      </p:sp>
      <p:sp>
        <p:nvSpPr>
          <p:cNvPr id="25" name="TextBox 24"/>
          <p:cNvSpPr txBox="1"/>
          <p:nvPr/>
        </p:nvSpPr>
        <p:spPr>
          <a:xfrm>
            <a:off x="7355076" y="1929622"/>
            <a:ext cx="798488" cy="461665"/>
          </a:xfrm>
          <a:prstGeom prst="rect">
            <a:avLst/>
          </a:prstGeom>
          <a:noFill/>
        </p:spPr>
        <p:txBody>
          <a:bodyPr wrap="none" rtlCol="0">
            <a:spAutoFit/>
          </a:bodyPr>
          <a:lstStyle/>
          <a:p>
            <a:r>
              <a:rPr lang="en-US" dirty="0"/>
              <a:t>state</a:t>
            </a:r>
          </a:p>
        </p:txBody>
      </p:sp>
      <p:sp>
        <p:nvSpPr>
          <p:cNvPr id="26" name="TextBox 25"/>
          <p:cNvSpPr txBox="1"/>
          <p:nvPr/>
        </p:nvSpPr>
        <p:spPr>
          <a:xfrm>
            <a:off x="7440773" y="2708029"/>
            <a:ext cx="627095" cy="461665"/>
          </a:xfrm>
          <a:prstGeom prst="rect">
            <a:avLst/>
          </a:prstGeom>
          <a:noFill/>
        </p:spPr>
        <p:txBody>
          <a:bodyPr wrap="none" rtlCol="0">
            <a:spAutoFit/>
          </a:bodyPr>
          <a:lstStyle/>
          <a:p>
            <a:r>
              <a:rPr lang="en-US" dirty="0"/>
              <a:t>city</a:t>
            </a:r>
          </a:p>
        </p:txBody>
      </p:sp>
      <p:cxnSp>
        <p:nvCxnSpPr>
          <p:cNvPr id="27" name="Straight Connector 26"/>
          <p:cNvCxnSpPr/>
          <p:nvPr/>
        </p:nvCxnSpPr>
        <p:spPr>
          <a:xfrm>
            <a:off x="7754320" y="1589411"/>
            <a:ext cx="0" cy="340211"/>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7754320" y="2391287"/>
            <a:ext cx="0" cy="337907"/>
          </a:xfrm>
          <a:prstGeom prst="line">
            <a:avLst/>
          </a:prstGeom>
          <a:ln w="412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973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par>
                                <p:cTn id="8" presetID="1"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with SQL queries</a:t>
            </a:r>
          </a:p>
        </p:txBody>
      </p:sp>
      <p:sp>
        <p:nvSpPr>
          <p:cNvPr id="3" name="Content Placeholder 2"/>
          <p:cNvSpPr>
            <a:spLocks noGrp="1"/>
          </p:cNvSpPr>
          <p:nvPr>
            <p:ph idx="1"/>
          </p:nvPr>
        </p:nvSpPr>
        <p:spPr>
          <a:xfrm>
            <a:off x="457200" y="1214124"/>
            <a:ext cx="8534400" cy="4906963"/>
          </a:xfrm>
        </p:spPr>
        <p:txBody>
          <a:bodyPr/>
          <a:lstStyle/>
          <a:p>
            <a:r>
              <a:rPr lang="en-US" dirty="0"/>
              <a:t>Cross-tabulation obtained by pivoting can be computed using a collection of SQL queries</a:t>
            </a:r>
          </a:p>
          <a:p>
            <a:pPr marL="0" indent="0">
              <a:buNone/>
            </a:pPr>
            <a:r>
              <a:rPr lang="en-US" sz="2000" dirty="0">
                <a:latin typeface="Courier New" charset="0"/>
                <a:ea typeface="Courier New" charset="0"/>
                <a:cs typeface="Courier New" charset="0"/>
              </a:rPr>
              <a:t>Q1: SELECT </a:t>
            </a:r>
            <a:r>
              <a:rPr lang="en-US" sz="2000" dirty="0">
                <a:solidFill>
                  <a:srgbClr val="FF0000"/>
                </a:solidFill>
                <a:latin typeface="Courier New" charset="0"/>
                <a:ea typeface="Courier New" charset="0"/>
                <a:cs typeface="Courier New" charset="0"/>
              </a:rPr>
              <a:t>SUM</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S.sales</a:t>
            </a:r>
            <a:r>
              <a:rPr lang="en-US" sz="2000" dirty="0">
                <a:latin typeface="Courier New" charset="0"/>
                <a:ea typeface="Courier New" charset="0"/>
                <a:cs typeface="Courier New" charset="0"/>
              </a:rPr>
              <a:t>)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FROM sales S,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times T, locations L WHERE </a:t>
            </a:r>
            <a:br>
              <a:rPr lang="en-US" sz="2000" dirty="0">
                <a:latin typeface="Courier New" charset="0"/>
                <a:ea typeface="Courier New" charset="0"/>
                <a:cs typeface="Courier New" charset="0"/>
              </a:rPr>
            </a:br>
            <a:r>
              <a:rPr lang="en-US" sz="2000" dirty="0" err="1">
                <a:solidFill>
                  <a:srgbClr val="7030A0"/>
                </a:solidFill>
                <a:latin typeface="Courier New" charset="0"/>
                <a:ea typeface="Courier New" charset="0"/>
                <a:cs typeface="Courier New" charset="0"/>
              </a:rPr>
              <a:t>S.timeid</a:t>
            </a:r>
            <a:r>
              <a:rPr lang="en-US" sz="2000" dirty="0">
                <a:solidFill>
                  <a:srgbClr val="7030A0"/>
                </a:solidFill>
                <a:latin typeface="Courier New" charset="0"/>
                <a:ea typeface="Courier New" charset="0"/>
                <a:cs typeface="Courier New" charset="0"/>
              </a:rPr>
              <a:t>=</a:t>
            </a:r>
            <a:r>
              <a:rPr lang="en-US" sz="2000" dirty="0" err="1">
                <a:solidFill>
                  <a:srgbClr val="7030A0"/>
                </a:solidFill>
                <a:latin typeface="Courier New" charset="0"/>
                <a:ea typeface="Courier New" charset="0"/>
                <a:cs typeface="Courier New" charset="0"/>
              </a:rPr>
              <a:t>T.timeid</a:t>
            </a:r>
            <a:r>
              <a:rPr lang="en-US" sz="2000" dirty="0">
                <a:latin typeface="Courier New" charset="0"/>
                <a:ea typeface="Courier New" charset="0"/>
                <a:cs typeface="Courier New" charset="0"/>
              </a:rPr>
              <a:t> AND </a:t>
            </a:r>
            <a:br>
              <a:rPr lang="en-US" sz="2000" dirty="0">
                <a:latin typeface="Courier New" charset="0"/>
                <a:ea typeface="Courier New" charset="0"/>
                <a:cs typeface="Courier New" charset="0"/>
              </a:rPr>
            </a:br>
            <a:r>
              <a:rPr lang="en-US" sz="2000" dirty="0" err="1">
                <a:solidFill>
                  <a:srgbClr val="7030A0"/>
                </a:solidFill>
                <a:latin typeface="Courier New" charset="0"/>
                <a:ea typeface="Courier New" charset="0"/>
                <a:cs typeface="Courier New" charset="0"/>
              </a:rPr>
              <a:t>S.locid</a:t>
            </a:r>
            <a:r>
              <a:rPr lang="en-US" sz="2000" dirty="0">
                <a:solidFill>
                  <a:srgbClr val="7030A0"/>
                </a:solidFill>
                <a:latin typeface="Courier New" charset="0"/>
                <a:ea typeface="Courier New" charset="0"/>
                <a:cs typeface="Courier New" charset="0"/>
              </a:rPr>
              <a:t>=</a:t>
            </a:r>
            <a:r>
              <a:rPr lang="en-US" sz="2000" dirty="0" err="1">
                <a:solidFill>
                  <a:srgbClr val="7030A0"/>
                </a:solidFill>
                <a:latin typeface="Courier New" charset="0"/>
                <a:ea typeface="Courier New" charset="0"/>
                <a:cs typeface="Courier New" charset="0"/>
              </a:rPr>
              <a:t>L.locid</a:t>
            </a:r>
            <a:endParaRPr lang="en-US" sz="2000" dirty="0">
              <a:solidFill>
                <a:srgbClr val="7030A0"/>
              </a:solidFill>
              <a:latin typeface="Courier New" charset="0"/>
              <a:ea typeface="Courier New" charset="0"/>
              <a:cs typeface="Courier New" charset="0"/>
            </a:endParaRPr>
          </a:p>
          <a:p>
            <a:pPr marL="0" indent="0">
              <a:buNone/>
            </a:pPr>
            <a:endParaRPr lang="en-US" sz="2000" dirty="0">
              <a:latin typeface="Courier New" charset="0"/>
              <a:ea typeface="Courier New" charset="0"/>
              <a:cs typeface="Courier New" charset="0"/>
            </a:endParaRPr>
          </a:p>
          <a:p>
            <a:pPr marL="0" indent="0">
              <a:buNone/>
            </a:pPr>
            <a:endParaRPr lang="en-US" sz="2000" dirty="0">
              <a:latin typeface="Courier New" charset="0"/>
              <a:ea typeface="Courier New" charset="0"/>
              <a:cs typeface="Courier New" charset="0"/>
            </a:endParaRPr>
          </a:p>
          <a:p>
            <a:pPr marL="0" indent="0">
              <a:buNone/>
            </a:pPr>
            <a:r>
              <a:rPr lang="en-US" sz="2000" dirty="0">
                <a:latin typeface="Courier New" charset="0"/>
                <a:ea typeface="Courier New" charset="0"/>
                <a:cs typeface="Courier New" charset="0"/>
              </a:rPr>
              <a:t>Q2: SELECT </a:t>
            </a:r>
            <a:r>
              <a:rPr lang="en-US" sz="2000" dirty="0">
                <a:solidFill>
                  <a:srgbClr val="FF0000"/>
                </a:solidFill>
                <a:latin typeface="Courier New" charset="0"/>
                <a:ea typeface="Courier New" charset="0"/>
                <a:cs typeface="Courier New" charset="0"/>
              </a:rPr>
              <a:t>SUM</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S.sales</a:t>
            </a:r>
            <a:r>
              <a:rPr lang="en-US" sz="2000" dirty="0">
                <a:latin typeface="Courier New" charset="0"/>
                <a:ea typeface="Courier New" charset="0"/>
                <a:cs typeface="Courier New" charset="0"/>
              </a:rPr>
              <a:t>) FROM sales S,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times T WHERE </a:t>
            </a:r>
            <a:r>
              <a:rPr lang="en-US" sz="2000" dirty="0" err="1">
                <a:solidFill>
                  <a:srgbClr val="7030A0"/>
                </a:solidFill>
                <a:latin typeface="Courier New" charset="0"/>
                <a:ea typeface="Courier New" charset="0"/>
                <a:cs typeface="Courier New" charset="0"/>
              </a:rPr>
              <a:t>S.timeid</a:t>
            </a:r>
            <a:r>
              <a:rPr lang="en-US" sz="2000" dirty="0">
                <a:solidFill>
                  <a:srgbClr val="7030A0"/>
                </a:solidFill>
                <a:latin typeface="Courier New" charset="0"/>
                <a:ea typeface="Courier New" charset="0"/>
                <a:cs typeface="Courier New" charset="0"/>
              </a:rPr>
              <a:t>=</a:t>
            </a:r>
            <a:r>
              <a:rPr lang="en-US" sz="2000" dirty="0" err="1">
                <a:solidFill>
                  <a:srgbClr val="7030A0"/>
                </a:solidFill>
                <a:latin typeface="Courier New" charset="0"/>
                <a:ea typeface="Courier New" charset="0"/>
                <a:cs typeface="Courier New" charset="0"/>
              </a:rPr>
              <a:t>T.timeid</a:t>
            </a:r>
            <a:r>
              <a:rPr lang="en-US" sz="2000" dirty="0">
                <a:latin typeface="Courier New" charset="0"/>
                <a:ea typeface="Courier New" charset="0"/>
                <a:cs typeface="Courier New" charset="0"/>
              </a:rPr>
              <a:t> </a:t>
            </a:r>
            <a:br>
              <a:rPr lang="en-US" sz="2000" dirty="0">
                <a:latin typeface="Courier New" charset="0"/>
                <a:ea typeface="Courier New" charset="0"/>
                <a:cs typeface="Courier New" charset="0"/>
              </a:rPr>
            </a:br>
            <a:r>
              <a:rPr lang="en-US" sz="2000" dirty="0">
                <a:solidFill>
                  <a:srgbClr val="3C8684"/>
                </a:solidFill>
                <a:latin typeface="Courier New" charset="0"/>
                <a:ea typeface="Courier New" charset="0"/>
                <a:cs typeface="Courier New" charset="0"/>
              </a:rPr>
              <a:t>GROUP BY </a:t>
            </a:r>
            <a:r>
              <a:rPr lang="en-US" sz="2000" dirty="0" err="1">
                <a:latin typeface="Courier New" charset="0"/>
                <a:ea typeface="Courier New" charset="0"/>
                <a:cs typeface="Courier New" charset="0"/>
              </a:rPr>
              <a:t>T.year</a:t>
            </a:r>
            <a:endParaRPr lang="en-US" sz="2000" dirty="0">
              <a:latin typeface="Courier New" charset="0"/>
              <a:ea typeface="Courier New" charset="0"/>
              <a:cs typeface="Courier New" charset="0"/>
            </a:endParaRPr>
          </a:p>
          <a:p>
            <a:pPr marL="0" indent="0">
              <a:buNone/>
            </a:pPr>
            <a:endParaRPr lang="en-US" sz="2000" dirty="0">
              <a:latin typeface="Courier New" charset="0"/>
              <a:ea typeface="Courier New" charset="0"/>
              <a:cs typeface="Courier New" charset="0"/>
            </a:endParaRPr>
          </a:p>
          <a:p>
            <a:pPr marL="0" indent="0">
              <a:buNone/>
            </a:pPr>
            <a:r>
              <a:rPr lang="en-US" sz="2000" dirty="0">
                <a:latin typeface="Courier New" charset="0"/>
                <a:ea typeface="Courier New" charset="0"/>
                <a:cs typeface="Courier New" charset="0"/>
              </a:rPr>
              <a:t>Q3: SELECT </a:t>
            </a:r>
            <a:r>
              <a:rPr lang="en-US" sz="2000" dirty="0">
                <a:solidFill>
                  <a:srgbClr val="FF0000"/>
                </a:solidFill>
                <a:latin typeface="Courier New" charset="0"/>
                <a:ea typeface="Courier New" charset="0"/>
                <a:cs typeface="Courier New" charset="0"/>
              </a:rPr>
              <a:t>SUM</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S.sales</a:t>
            </a:r>
            <a:r>
              <a:rPr lang="en-US" sz="2000" dirty="0">
                <a:latin typeface="Courier New" charset="0"/>
                <a:ea typeface="Courier New" charset="0"/>
                <a:cs typeface="Courier New" charset="0"/>
              </a:rPr>
              <a:t>) FROM sales S, locations L WHERE </a:t>
            </a:r>
            <a:r>
              <a:rPr lang="en-US" sz="2000" dirty="0" err="1">
                <a:solidFill>
                  <a:srgbClr val="7030A0"/>
                </a:solidFill>
                <a:latin typeface="Courier New" charset="0"/>
                <a:ea typeface="Courier New" charset="0"/>
                <a:cs typeface="Courier New" charset="0"/>
              </a:rPr>
              <a:t>S.locid</a:t>
            </a:r>
            <a:r>
              <a:rPr lang="en-US" sz="2000" dirty="0">
                <a:solidFill>
                  <a:srgbClr val="7030A0"/>
                </a:solidFill>
                <a:latin typeface="Courier New" charset="0"/>
                <a:ea typeface="Courier New" charset="0"/>
                <a:cs typeface="Courier New" charset="0"/>
              </a:rPr>
              <a:t>=</a:t>
            </a:r>
            <a:r>
              <a:rPr lang="en-US" sz="2000" dirty="0" err="1">
                <a:solidFill>
                  <a:srgbClr val="7030A0"/>
                </a:solidFill>
                <a:latin typeface="Courier New" charset="0"/>
                <a:ea typeface="Courier New" charset="0"/>
                <a:cs typeface="Courier New" charset="0"/>
              </a:rPr>
              <a:t>L.locid</a:t>
            </a:r>
            <a:r>
              <a:rPr lang="en-US" sz="2000" dirty="0">
                <a:solidFill>
                  <a:srgbClr val="7030A0"/>
                </a:solidFill>
                <a:latin typeface="Courier New" charset="0"/>
                <a:ea typeface="Courier New" charset="0"/>
                <a:cs typeface="Courier New" charset="0"/>
              </a:rPr>
              <a:t> </a:t>
            </a:r>
            <a:r>
              <a:rPr lang="en-US" sz="2000" dirty="0">
                <a:solidFill>
                  <a:srgbClr val="3C8684"/>
                </a:solidFill>
                <a:latin typeface="Courier New" charset="0"/>
                <a:ea typeface="Courier New" charset="0"/>
                <a:cs typeface="Courier New" charset="0"/>
              </a:rPr>
              <a:t>GROUP BY </a:t>
            </a:r>
            <a:r>
              <a:rPr lang="en-US" sz="2000" dirty="0" err="1">
                <a:latin typeface="Courier New" charset="0"/>
                <a:ea typeface="Courier New" charset="0"/>
                <a:cs typeface="Courier New" charset="0"/>
              </a:rPr>
              <a:t>L.state</a:t>
            </a:r>
            <a:endParaRPr lang="en-US" sz="2000" dirty="0">
              <a:latin typeface="Courier New" charset="0"/>
              <a:ea typeface="Courier New" charset="0"/>
              <a:cs typeface="Courier New" charset="0"/>
            </a:endParaRPr>
          </a:p>
          <a:p>
            <a:pPr marL="0" indent="0">
              <a:buNone/>
            </a:pPr>
            <a:r>
              <a:rPr lang="en-US" sz="2000" dirty="0">
                <a:latin typeface="Courier New" charset="0"/>
                <a:ea typeface="Courier New" charset="0"/>
                <a:cs typeface="Courier New" charset="0"/>
              </a:rPr>
              <a:t> </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21</a:t>
            </a:fld>
            <a:endParaRPr lang="en-US" dirty="0"/>
          </a:p>
        </p:txBody>
      </p:sp>
      <p:sp>
        <p:nvSpPr>
          <p:cNvPr id="5" name="Rectangle 4"/>
          <p:cNvSpPr/>
          <p:nvPr/>
        </p:nvSpPr>
        <p:spPr>
          <a:xfrm>
            <a:off x="6866315" y="2990111"/>
            <a:ext cx="1306085" cy="1057344"/>
          </a:xfrm>
          <a:prstGeom prst="rect">
            <a:avLst/>
          </a:prstGeom>
          <a:pattFill prst="wdDnDiag">
            <a:fgClr>
              <a:schemeClr val="bg1">
                <a:lumMod val="7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535803017"/>
              </p:ext>
            </p:extLst>
          </p:nvPr>
        </p:nvGraphicFramePr>
        <p:xfrm>
          <a:off x="6876256" y="2990111"/>
          <a:ext cx="2065041" cy="1483360"/>
        </p:xfrm>
        <a:graphic>
          <a:graphicData uri="http://schemas.openxmlformats.org/drawingml/2006/table">
            <a:tbl>
              <a:tblPr>
                <a:tableStyleId>{5940675A-B579-460E-94D1-54222C63F5DA}</a:tableStyleId>
              </a:tblPr>
              <a:tblGrid>
                <a:gridCol w="688347">
                  <a:extLst>
                    <a:ext uri="{9D8B030D-6E8A-4147-A177-3AD203B41FA5}">
                      <a16:colId xmlns:a16="http://schemas.microsoft.com/office/drawing/2014/main" val="20000"/>
                    </a:ext>
                  </a:extLst>
                </a:gridCol>
                <a:gridCol w="688347">
                  <a:extLst>
                    <a:ext uri="{9D8B030D-6E8A-4147-A177-3AD203B41FA5}">
                      <a16:colId xmlns:a16="http://schemas.microsoft.com/office/drawing/2014/main" val="20001"/>
                    </a:ext>
                  </a:extLst>
                </a:gridCol>
                <a:gridCol w="688347">
                  <a:extLst>
                    <a:ext uri="{9D8B030D-6E8A-4147-A177-3AD203B41FA5}">
                      <a16:colId xmlns:a16="http://schemas.microsoft.com/office/drawing/2014/main" val="20002"/>
                    </a:ext>
                  </a:extLst>
                </a:gridCol>
              </a:tblGrid>
              <a:tr h="370840">
                <a:tc>
                  <a:txBody>
                    <a:bodyPr/>
                    <a:lstStyle/>
                    <a:p>
                      <a:pPr algn="ctr"/>
                      <a:r>
                        <a:rPr lang="en-US" dirty="0"/>
                        <a:t>30</a:t>
                      </a:r>
                    </a:p>
                  </a:txBody>
                  <a:tcPr/>
                </a:tc>
                <a:tc>
                  <a:txBody>
                    <a:bodyPr/>
                    <a:lstStyle/>
                    <a:p>
                      <a:pPr algn="ctr"/>
                      <a:r>
                        <a:rPr lang="en-US" dirty="0"/>
                        <a:t>44</a:t>
                      </a:r>
                    </a:p>
                  </a:txBody>
                  <a:tcPr/>
                </a:tc>
                <a:tc>
                  <a:txBody>
                    <a:bodyPr/>
                    <a:lstStyle/>
                    <a:p>
                      <a:pPr algn="ctr"/>
                      <a:r>
                        <a:rPr lang="en-US" dirty="0"/>
                        <a:t>74</a:t>
                      </a:r>
                    </a:p>
                  </a:txBody>
                  <a:tcPr>
                    <a:solidFill>
                      <a:schemeClr val="bg1">
                        <a:lumMod val="75000"/>
                      </a:schemeClr>
                    </a:solidFill>
                  </a:tcPr>
                </a:tc>
                <a:extLst>
                  <a:ext uri="{0D108BD9-81ED-4DB2-BD59-A6C34878D82A}">
                    <a16:rowId xmlns:a16="http://schemas.microsoft.com/office/drawing/2014/main" val="10000"/>
                  </a:ext>
                </a:extLst>
              </a:tr>
              <a:tr h="370840">
                <a:tc>
                  <a:txBody>
                    <a:bodyPr/>
                    <a:lstStyle/>
                    <a:p>
                      <a:pPr algn="ctr"/>
                      <a:r>
                        <a:rPr lang="en-US" dirty="0"/>
                        <a:t>52</a:t>
                      </a:r>
                    </a:p>
                  </a:txBody>
                  <a:tcPr/>
                </a:tc>
                <a:tc>
                  <a:txBody>
                    <a:bodyPr/>
                    <a:lstStyle/>
                    <a:p>
                      <a:pPr algn="ctr"/>
                      <a:r>
                        <a:rPr lang="en-US" dirty="0"/>
                        <a:t>113</a:t>
                      </a:r>
                    </a:p>
                  </a:txBody>
                  <a:tcPr/>
                </a:tc>
                <a:tc>
                  <a:txBody>
                    <a:bodyPr/>
                    <a:lstStyle/>
                    <a:p>
                      <a:pPr algn="ctr"/>
                      <a:r>
                        <a:rPr lang="en-US" dirty="0"/>
                        <a:t>165</a:t>
                      </a:r>
                    </a:p>
                  </a:txBody>
                  <a:tcPr>
                    <a:solidFill>
                      <a:schemeClr val="bg1">
                        <a:lumMod val="75000"/>
                      </a:schemeClr>
                    </a:solidFill>
                  </a:tcPr>
                </a:tc>
                <a:extLst>
                  <a:ext uri="{0D108BD9-81ED-4DB2-BD59-A6C34878D82A}">
                    <a16:rowId xmlns:a16="http://schemas.microsoft.com/office/drawing/2014/main" val="10001"/>
                  </a:ext>
                </a:extLst>
              </a:tr>
              <a:tr h="370840">
                <a:tc>
                  <a:txBody>
                    <a:bodyPr/>
                    <a:lstStyle/>
                    <a:p>
                      <a:pPr algn="ctr"/>
                      <a:r>
                        <a:rPr lang="en-US" dirty="0"/>
                        <a:t>55</a:t>
                      </a:r>
                    </a:p>
                  </a:txBody>
                  <a:tcPr/>
                </a:tc>
                <a:tc>
                  <a:txBody>
                    <a:bodyPr/>
                    <a:lstStyle/>
                    <a:p>
                      <a:pPr algn="ctr"/>
                      <a:r>
                        <a:rPr lang="en-US" dirty="0"/>
                        <a:t>442</a:t>
                      </a:r>
                    </a:p>
                  </a:txBody>
                  <a:tcPr/>
                </a:tc>
                <a:tc>
                  <a:txBody>
                    <a:bodyPr/>
                    <a:lstStyle/>
                    <a:p>
                      <a:pPr algn="ctr"/>
                      <a:r>
                        <a:rPr lang="en-US" dirty="0"/>
                        <a:t>497</a:t>
                      </a:r>
                    </a:p>
                  </a:txBody>
                  <a:tcPr>
                    <a:solidFill>
                      <a:schemeClr val="bg1">
                        <a:lumMod val="75000"/>
                      </a:schemeClr>
                    </a:solidFill>
                  </a:tcPr>
                </a:tc>
                <a:extLst>
                  <a:ext uri="{0D108BD9-81ED-4DB2-BD59-A6C34878D82A}">
                    <a16:rowId xmlns:a16="http://schemas.microsoft.com/office/drawing/2014/main" val="10002"/>
                  </a:ext>
                </a:extLst>
              </a:tr>
              <a:tr h="370840">
                <a:tc>
                  <a:txBody>
                    <a:bodyPr/>
                    <a:lstStyle/>
                    <a:p>
                      <a:pPr algn="ctr"/>
                      <a:r>
                        <a:rPr lang="en-US" dirty="0"/>
                        <a:t>137</a:t>
                      </a:r>
                    </a:p>
                  </a:txBody>
                  <a:tcPr>
                    <a:solidFill>
                      <a:schemeClr val="bg1">
                        <a:lumMod val="75000"/>
                      </a:schemeClr>
                    </a:solidFill>
                  </a:tcPr>
                </a:tc>
                <a:tc>
                  <a:txBody>
                    <a:bodyPr/>
                    <a:lstStyle/>
                    <a:p>
                      <a:pPr algn="ctr"/>
                      <a:r>
                        <a:rPr lang="en-US" dirty="0"/>
                        <a:t>599</a:t>
                      </a:r>
                    </a:p>
                  </a:txBody>
                  <a:tcPr>
                    <a:solidFill>
                      <a:schemeClr val="bg1">
                        <a:lumMod val="75000"/>
                      </a:schemeClr>
                    </a:solidFill>
                  </a:tcPr>
                </a:tc>
                <a:tc>
                  <a:txBody>
                    <a:bodyPr/>
                    <a:lstStyle/>
                    <a:p>
                      <a:pPr algn="ctr"/>
                      <a:r>
                        <a:rPr lang="en-US" b="1" dirty="0"/>
                        <a:t>736</a:t>
                      </a:r>
                    </a:p>
                  </a:txBody>
                  <a:tcPr>
                    <a:solidFill>
                      <a:schemeClr val="bg1">
                        <a:lumMod val="75000"/>
                      </a:schemeClr>
                    </a:solidFill>
                  </a:tcPr>
                </a:tc>
                <a:extLst>
                  <a:ext uri="{0D108BD9-81ED-4DB2-BD59-A6C34878D82A}">
                    <a16:rowId xmlns:a16="http://schemas.microsoft.com/office/drawing/2014/main" val="10003"/>
                  </a:ext>
                </a:extLst>
              </a:tr>
            </a:tbl>
          </a:graphicData>
        </a:graphic>
      </p:graphicFrame>
      <p:sp>
        <p:nvSpPr>
          <p:cNvPr id="7" name="TextBox 6"/>
          <p:cNvSpPr txBox="1"/>
          <p:nvPr/>
        </p:nvSpPr>
        <p:spPr>
          <a:xfrm>
            <a:off x="6877124" y="2257063"/>
            <a:ext cx="2231380" cy="1200329"/>
          </a:xfrm>
          <a:prstGeom prst="rect">
            <a:avLst/>
          </a:prstGeom>
          <a:noFill/>
        </p:spPr>
        <p:txBody>
          <a:bodyPr wrap="none" rtlCol="0">
            <a:spAutoFit/>
          </a:bodyPr>
          <a:lstStyle/>
          <a:p>
            <a:r>
              <a:rPr lang="en-US" dirty="0"/>
              <a:t>    State</a:t>
            </a:r>
          </a:p>
          <a:p>
            <a:r>
              <a:rPr lang="en-US" dirty="0"/>
              <a:t> IL       CA    Total</a:t>
            </a:r>
          </a:p>
          <a:p>
            <a:endParaRPr lang="en-US" dirty="0"/>
          </a:p>
        </p:txBody>
      </p:sp>
      <p:sp>
        <p:nvSpPr>
          <p:cNvPr id="8" name="TextBox 7"/>
          <p:cNvSpPr txBox="1"/>
          <p:nvPr/>
        </p:nvSpPr>
        <p:spPr>
          <a:xfrm rot="16200000">
            <a:off x="5953876" y="3343269"/>
            <a:ext cx="722249" cy="461665"/>
          </a:xfrm>
          <a:prstGeom prst="rect">
            <a:avLst/>
          </a:prstGeom>
          <a:noFill/>
        </p:spPr>
        <p:txBody>
          <a:bodyPr wrap="none" rtlCol="0">
            <a:spAutoFit/>
          </a:bodyPr>
          <a:lstStyle/>
          <a:p>
            <a:pPr algn="ctr"/>
            <a:r>
              <a:rPr lang="en-US" dirty="0"/>
              <a:t>Year</a:t>
            </a:r>
          </a:p>
        </p:txBody>
      </p:sp>
      <p:sp>
        <p:nvSpPr>
          <p:cNvPr id="9" name="TextBox 8"/>
          <p:cNvSpPr txBox="1"/>
          <p:nvPr/>
        </p:nvSpPr>
        <p:spPr>
          <a:xfrm>
            <a:off x="6452615" y="2947526"/>
            <a:ext cx="495649" cy="461665"/>
          </a:xfrm>
          <a:prstGeom prst="rect">
            <a:avLst/>
          </a:prstGeom>
          <a:noFill/>
        </p:spPr>
        <p:txBody>
          <a:bodyPr wrap="none" rtlCol="0">
            <a:spAutoFit/>
          </a:bodyPr>
          <a:lstStyle/>
          <a:p>
            <a:r>
              <a:rPr lang="en-US" dirty="0"/>
              <a:t>07</a:t>
            </a:r>
          </a:p>
        </p:txBody>
      </p:sp>
      <p:sp>
        <p:nvSpPr>
          <p:cNvPr id="10" name="TextBox 9"/>
          <p:cNvSpPr txBox="1"/>
          <p:nvPr/>
        </p:nvSpPr>
        <p:spPr>
          <a:xfrm>
            <a:off x="6452615" y="3307566"/>
            <a:ext cx="495649" cy="461665"/>
          </a:xfrm>
          <a:prstGeom prst="rect">
            <a:avLst/>
          </a:prstGeom>
          <a:noFill/>
        </p:spPr>
        <p:txBody>
          <a:bodyPr wrap="none" rtlCol="0">
            <a:spAutoFit/>
          </a:bodyPr>
          <a:lstStyle/>
          <a:p>
            <a:r>
              <a:rPr lang="en-US" dirty="0"/>
              <a:t>08</a:t>
            </a:r>
          </a:p>
        </p:txBody>
      </p:sp>
      <p:sp>
        <p:nvSpPr>
          <p:cNvPr id="11" name="TextBox 10"/>
          <p:cNvSpPr txBox="1"/>
          <p:nvPr/>
        </p:nvSpPr>
        <p:spPr>
          <a:xfrm>
            <a:off x="6452615" y="3667606"/>
            <a:ext cx="495649" cy="461665"/>
          </a:xfrm>
          <a:prstGeom prst="rect">
            <a:avLst/>
          </a:prstGeom>
          <a:noFill/>
        </p:spPr>
        <p:txBody>
          <a:bodyPr wrap="none" rtlCol="0">
            <a:spAutoFit/>
          </a:bodyPr>
          <a:lstStyle/>
          <a:p>
            <a:r>
              <a:rPr lang="en-US" dirty="0"/>
              <a:t>09</a:t>
            </a:r>
          </a:p>
        </p:txBody>
      </p:sp>
      <p:sp>
        <p:nvSpPr>
          <p:cNvPr id="12" name="TextBox 11"/>
          <p:cNvSpPr txBox="1"/>
          <p:nvPr/>
        </p:nvSpPr>
        <p:spPr>
          <a:xfrm>
            <a:off x="6079240" y="4047455"/>
            <a:ext cx="787075" cy="461665"/>
          </a:xfrm>
          <a:prstGeom prst="rect">
            <a:avLst/>
          </a:prstGeom>
          <a:noFill/>
        </p:spPr>
        <p:txBody>
          <a:bodyPr wrap="none" rtlCol="0">
            <a:spAutoFit/>
          </a:bodyPr>
          <a:lstStyle/>
          <a:p>
            <a:r>
              <a:rPr lang="en-US"/>
              <a:t>Total</a:t>
            </a:r>
            <a:endParaRPr lang="en-US" dirty="0"/>
          </a:p>
        </p:txBody>
      </p:sp>
      <p:cxnSp>
        <p:nvCxnSpPr>
          <p:cNvPr id="13" name="Straight Connector 12"/>
          <p:cNvCxnSpPr/>
          <p:nvPr/>
        </p:nvCxnSpPr>
        <p:spPr>
          <a:xfrm>
            <a:off x="8172400" y="2689111"/>
            <a:ext cx="0" cy="1368152"/>
          </a:xfrm>
          <a:prstGeom prst="line">
            <a:avLst/>
          </a:prstGeom>
          <a:ln w="4445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444208" y="4047455"/>
            <a:ext cx="1750369" cy="9808"/>
          </a:xfrm>
          <a:prstGeom prst="line">
            <a:avLst/>
          </a:prstGeom>
          <a:ln w="44450">
            <a:solidFill>
              <a:schemeClr val="tx1">
                <a:lumMod val="95000"/>
                <a:lumOff val="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7504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OLAP queries (5)</a:t>
            </a:r>
          </a:p>
        </p:txBody>
      </p:sp>
      <p:sp>
        <p:nvSpPr>
          <p:cNvPr id="3" name="Content Placeholder 2"/>
          <p:cNvSpPr>
            <a:spLocks noGrp="1"/>
          </p:cNvSpPr>
          <p:nvPr>
            <p:ph idx="1"/>
          </p:nvPr>
        </p:nvSpPr>
        <p:spPr/>
        <p:txBody>
          <a:bodyPr/>
          <a:lstStyle/>
          <a:p>
            <a:r>
              <a:rPr lang="en-US" dirty="0">
                <a:solidFill>
                  <a:srgbClr val="A50021"/>
                </a:solidFill>
              </a:rPr>
              <a:t>Slicing and dicing</a:t>
            </a:r>
            <a:r>
              <a:rPr lang="en-US" dirty="0"/>
              <a:t>: Equality and range selections on one or more dimensions</a:t>
            </a:r>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22</a:t>
            </a:fld>
            <a:endParaRPr lang="en-US"/>
          </a:p>
        </p:txBody>
      </p:sp>
      <p:sp>
        <p:nvSpPr>
          <p:cNvPr id="5" name="AutoShape 4"/>
          <p:cNvSpPr>
            <a:spLocks noChangeAspect="1" noChangeArrowheads="1"/>
          </p:cNvSpPr>
          <p:nvPr/>
        </p:nvSpPr>
        <p:spPr bwMode="auto">
          <a:xfrm>
            <a:off x="1577975" y="3835400"/>
            <a:ext cx="2852738" cy="933450"/>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AutoShape 5"/>
          <p:cNvSpPr>
            <a:spLocks noChangeAspect="1" noChangeArrowheads="1"/>
          </p:cNvSpPr>
          <p:nvPr/>
        </p:nvSpPr>
        <p:spPr bwMode="auto">
          <a:xfrm>
            <a:off x="1577975" y="3706813"/>
            <a:ext cx="2852738" cy="931862"/>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 name="AutoShape 6"/>
          <p:cNvSpPr>
            <a:spLocks noChangeAspect="1" noChangeArrowheads="1"/>
          </p:cNvSpPr>
          <p:nvPr/>
        </p:nvSpPr>
        <p:spPr bwMode="auto">
          <a:xfrm>
            <a:off x="1577975" y="3576638"/>
            <a:ext cx="2852738" cy="931862"/>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 name="AutoShape 7"/>
          <p:cNvSpPr>
            <a:spLocks noChangeAspect="1" noChangeArrowheads="1"/>
          </p:cNvSpPr>
          <p:nvPr/>
        </p:nvSpPr>
        <p:spPr bwMode="auto">
          <a:xfrm>
            <a:off x="1577975" y="3467100"/>
            <a:ext cx="2852738" cy="931863"/>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 name="AutoShape 8"/>
          <p:cNvSpPr>
            <a:spLocks noChangeAspect="1" noChangeArrowheads="1"/>
          </p:cNvSpPr>
          <p:nvPr/>
        </p:nvSpPr>
        <p:spPr bwMode="auto">
          <a:xfrm>
            <a:off x="1577975" y="3333750"/>
            <a:ext cx="2852738" cy="931863"/>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 name="AutoShape 9"/>
          <p:cNvSpPr>
            <a:spLocks noChangeAspect="1" noChangeArrowheads="1"/>
          </p:cNvSpPr>
          <p:nvPr/>
        </p:nvSpPr>
        <p:spPr bwMode="auto">
          <a:xfrm>
            <a:off x="1215206" y="3359646"/>
            <a:ext cx="2852738" cy="933450"/>
          </a:xfrm>
          <a:prstGeom prst="cube">
            <a:avLst>
              <a:gd name="adj" fmla="val 86574"/>
            </a:avLst>
          </a:prstGeom>
          <a:solidFill>
            <a:srgbClr val="DBF63C"/>
          </a:solidFill>
          <a:ln w="9525">
            <a:solidFill>
              <a:schemeClr val="tx1"/>
            </a:solidFill>
            <a:miter lim="800000"/>
            <a:headEnd/>
            <a:tailEnd/>
          </a:ln>
          <a:effectLst/>
        </p:spPr>
        <p:txBody>
          <a:bodyPr wrap="none" anchor="ctr"/>
          <a:lstStyle/>
          <a:p>
            <a:endParaRPr lang="en-US"/>
          </a:p>
        </p:txBody>
      </p:sp>
      <p:sp>
        <p:nvSpPr>
          <p:cNvPr id="11" name="AutoShape 10"/>
          <p:cNvSpPr>
            <a:spLocks noChangeAspect="1" noChangeArrowheads="1"/>
          </p:cNvSpPr>
          <p:nvPr/>
        </p:nvSpPr>
        <p:spPr bwMode="auto">
          <a:xfrm>
            <a:off x="1215206" y="3212976"/>
            <a:ext cx="2852738" cy="931863"/>
          </a:xfrm>
          <a:prstGeom prst="cube">
            <a:avLst>
              <a:gd name="adj" fmla="val 86574"/>
            </a:avLst>
          </a:prstGeom>
          <a:solidFill>
            <a:srgbClr val="DBF63C"/>
          </a:solidFill>
          <a:ln w="9525">
            <a:solidFill>
              <a:schemeClr val="tx1"/>
            </a:solidFill>
            <a:miter lim="800000"/>
            <a:headEnd/>
            <a:tailEnd/>
          </a:ln>
          <a:effectLst/>
        </p:spPr>
        <p:txBody>
          <a:bodyPr wrap="none" anchor="ctr"/>
          <a:lstStyle/>
          <a:p>
            <a:endParaRPr lang="en-US"/>
          </a:p>
        </p:txBody>
      </p:sp>
      <p:sp>
        <p:nvSpPr>
          <p:cNvPr id="12" name="AutoShape 11"/>
          <p:cNvSpPr>
            <a:spLocks noChangeAspect="1" noChangeArrowheads="1"/>
          </p:cNvSpPr>
          <p:nvPr/>
        </p:nvSpPr>
        <p:spPr bwMode="auto">
          <a:xfrm>
            <a:off x="1577975" y="2965450"/>
            <a:ext cx="2852738" cy="931863"/>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3" name="AutoShape 12"/>
          <p:cNvSpPr>
            <a:spLocks noChangeAspect="1" noChangeArrowheads="1"/>
          </p:cNvSpPr>
          <p:nvPr/>
        </p:nvSpPr>
        <p:spPr bwMode="auto">
          <a:xfrm>
            <a:off x="1577975" y="2835275"/>
            <a:ext cx="2852738" cy="931863"/>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4" name="AutoShape 13"/>
          <p:cNvSpPr>
            <a:spLocks noChangeAspect="1" noChangeArrowheads="1"/>
          </p:cNvSpPr>
          <p:nvPr/>
        </p:nvSpPr>
        <p:spPr bwMode="auto">
          <a:xfrm>
            <a:off x="1577975" y="2705100"/>
            <a:ext cx="2852738" cy="933450"/>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5" name="Line 14"/>
          <p:cNvSpPr>
            <a:spLocks noChangeAspect="1" noChangeShapeType="1"/>
          </p:cNvSpPr>
          <p:nvPr/>
        </p:nvSpPr>
        <p:spPr bwMode="auto">
          <a:xfrm flipV="1">
            <a:off x="3622675" y="3079750"/>
            <a:ext cx="0" cy="1689100"/>
          </a:xfrm>
          <a:prstGeom prst="line">
            <a:avLst/>
          </a:prstGeom>
          <a:noFill/>
          <a:ln w="76200">
            <a:solidFill>
              <a:srgbClr val="33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15"/>
          <p:cNvSpPr>
            <a:spLocks noChangeAspect="1" noChangeShapeType="1"/>
          </p:cNvSpPr>
          <p:nvPr/>
        </p:nvSpPr>
        <p:spPr bwMode="auto">
          <a:xfrm flipV="1">
            <a:off x="3622675" y="3706813"/>
            <a:ext cx="1068388" cy="1062037"/>
          </a:xfrm>
          <a:prstGeom prst="line">
            <a:avLst/>
          </a:prstGeom>
          <a:noFill/>
          <a:ln w="76200">
            <a:solidFill>
              <a:srgbClr val="33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 name="Line 16"/>
          <p:cNvSpPr>
            <a:spLocks noChangeAspect="1" noChangeShapeType="1"/>
          </p:cNvSpPr>
          <p:nvPr/>
        </p:nvSpPr>
        <p:spPr bwMode="auto">
          <a:xfrm flipH="1">
            <a:off x="1358900" y="4768850"/>
            <a:ext cx="2263775" cy="0"/>
          </a:xfrm>
          <a:prstGeom prst="line">
            <a:avLst/>
          </a:prstGeom>
          <a:noFill/>
          <a:ln w="76200">
            <a:solidFill>
              <a:srgbClr val="33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8" name="Text Box 17"/>
          <p:cNvSpPr txBox="1">
            <a:spLocks noChangeAspect="1" noChangeArrowheads="1"/>
          </p:cNvSpPr>
          <p:nvPr/>
        </p:nvSpPr>
        <p:spPr bwMode="auto">
          <a:xfrm rot="18787234">
            <a:off x="3923506" y="4223544"/>
            <a:ext cx="1001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r>
              <a:rPr lang="en-US" altLang="x-none" sz="2000" b="0" i="1">
                <a:solidFill>
                  <a:srgbClr val="000099"/>
                </a:solidFill>
              </a:rPr>
              <a:t>product</a:t>
            </a:r>
            <a:endParaRPr lang="en-US" altLang="x-none" sz="2000" b="0">
              <a:solidFill>
                <a:srgbClr val="000099"/>
              </a:solidFill>
            </a:endParaRPr>
          </a:p>
        </p:txBody>
      </p:sp>
      <p:sp>
        <p:nvSpPr>
          <p:cNvPr id="19" name="Text Box 18"/>
          <p:cNvSpPr txBox="1">
            <a:spLocks noChangeAspect="1" noChangeArrowheads="1"/>
          </p:cNvSpPr>
          <p:nvPr/>
        </p:nvSpPr>
        <p:spPr bwMode="auto">
          <a:xfrm>
            <a:off x="3198536" y="2708275"/>
            <a:ext cx="65338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altLang="x-none" sz="2000" b="0" i="1">
                <a:solidFill>
                  <a:srgbClr val="000099"/>
                </a:solidFill>
              </a:rPr>
              <a:t>date</a:t>
            </a:r>
            <a:endParaRPr lang="en-US" altLang="x-none" sz="2000" b="0" dirty="0">
              <a:solidFill>
                <a:srgbClr val="000099"/>
              </a:solidFill>
            </a:endParaRPr>
          </a:p>
        </p:txBody>
      </p:sp>
      <p:sp>
        <p:nvSpPr>
          <p:cNvPr id="20" name="Text Box 19"/>
          <p:cNvSpPr txBox="1">
            <a:spLocks noChangeAspect="1" noChangeArrowheads="1"/>
          </p:cNvSpPr>
          <p:nvPr/>
        </p:nvSpPr>
        <p:spPr bwMode="auto">
          <a:xfrm>
            <a:off x="2281238" y="4846638"/>
            <a:ext cx="6905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l"/>
            <a:r>
              <a:rPr lang="en-US" altLang="x-none" sz="2000" b="0" i="1">
                <a:solidFill>
                  <a:srgbClr val="000099"/>
                </a:solidFill>
              </a:rPr>
              <a:t>store</a:t>
            </a:r>
            <a:endParaRPr lang="en-US" altLang="x-none" sz="2000" b="0">
              <a:solidFill>
                <a:srgbClr val="000099"/>
              </a:solidFill>
            </a:endParaRPr>
          </a:p>
        </p:txBody>
      </p:sp>
      <p:sp>
        <p:nvSpPr>
          <p:cNvPr id="21" name="Arc 20"/>
          <p:cNvSpPr>
            <a:spLocks noChangeAspect="1"/>
          </p:cNvSpPr>
          <p:nvPr/>
        </p:nvSpPr>
        <p:spPr bwMode="auto">
          <a:xfrm flipH="1">
            <a:off x="487363" y="4256088"/>
            <a:ext cx="650875" cy="1081087"/>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28575">
            <a:solidFill>
              <a:schemeClr val="tx1"/>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2" name="Group 23"/>
          <p:cNvGrpSpPr>
            <a:grpSpLocks noChangeAspect="1"/>
          </p:cNvGrpSpPr>
          <p:nvPr/>
        </p:nvGrpSpPr>
        <p:grpSpPr bwMode="auto">
          <a:xfrm>
            <a:off x="5461000" y="2657475"/>
            <a:ext cx="2514600" cy="3390900"/>
            <a:chOff x="1488" y="528"/>
            <a:chExt cx="2744" cy="3700"/>
          </a:xfrm>
        </p:grpSpPr>
        <p:sp>
          <p:nvSpPr>
            <p:cNvPr id="23" name="AutoShape 24"/>
            <p:cNvSpPr>
              <a:spLocks noChangeAspect="1" noChangeArrowheads="1"/>
            </p:cNvSpPr>
            <p:nvPr/>
          </p:nvSpPr>
          <p:spPr bwMode="auto">
            <a:xfrm>
              <a:off x="2640" y="528"/>
              <a:ext cx="680" cy="628"/>
            </a:xfrm>
            <a:prstGeom prst="cube">
              <a:avLst>
                <a:gd name="adj" fmla="val 2814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nvGrpSpPr>
            <p:cNvPr id="24" name="Group 25"/>
            <p:cNvGrpSpPr>
              <a:grpSpLocks noChangeAspect="1"/>
            </p:cNvGrpSpPr>
            <p:nvPr/>
          </p:nvGrpSpPr>
          <p:grpSpPr bwMode="auto">
            <a:xfrm>
              <a:off x="2544" y="1584"/>
              <a:ext cx="680" cy="628"/>
              <a:chOff x="1489" y="1624"/>
              <a:chExt cx="906" cy="837"/>
            </a:xfrm>
          </p:grpSpPr>
          <p:sp>
            <p:nvSpPr>
              <p:cNvPr id="75" name="Line 26"/>
              <p:cNvSpPr>
                <a:spLocks noChangeAspect="1" noChangeShapeType="1"/>
              </p:cNvSpPr>
              <p:nvPr/>
            </p:nvSpPr>
            <p:spPr bwMode="auto">
              <a:xfrm>
                <a:off x="1740" y="1624"/>
                <a:ext cx="0" cy="59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6" name="Line 27"/>
              <p:cNvSpPr>
                <a:spLocks noChangeAspect="1" noChangeShapeType="1"/>
              </p:cNvSpPr>
              <p:nvPr/>
            </p:nvSpPr>
            <p:spPr bwMode="auto">
              <a:xfrm flipV="1">
                <a:off x="1489" y="2229"/>
                <a:ext cx="254" cy="23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7" name="Line 28"/>
              <p:cNvSpPr>
                <a:spLocks noChangeAspect="1" noChangeShapeType="1"/>
              </p:cNvSpPr>
              <p:nvPr/>
            </p:nvSpPr>
            <p:spPr bwMode="auto">
              <a:xfrm flipH="1">
                <a:off x="1736" y="2229"/>
                <a:ext cx="65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 name="AutoShape 29"/>
              <p:cNvSpPr>
                <a:spLocks noChangeAspect="1" noChangeArrowheads="1"/>
              </p:cNvSpPr>
              <p:nvPr/>
            </p:nvSpPr>
            <p:spPr bwMode="auto">
              <a:xfrm>
                <a:off x="1603" y="1725"/>
                <a:ext cx="691" cy="634"/>
              </a:xfrm>
              <a:prstGeom prst="cube">
                <a:avLst>
                  <a:gd name="adj" fmla="val 538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9" name="AutoShape 30"/>
              <p:cNvSpPr>
                <a:spLocks noChangeAspect="1" noChangeArrowheads="1"/>
              </p:cNvSpPr>
              <p:nvPr/>
            </p:nvSpPr>
            <p:spPr bwMode="auto">
              <a:xfrm>
                <a:off x="1489" y="1624"/>
                <a:ext cx="906" cy="837"/>
              </a:xfrm>
              <a:prstGeom prst="cube">
                <a:avLst>
                  <a:gd name="adj" fmla="val 28144"/>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5" name="Group 31"/>
            <p:cNvGrpSpPr>
              <a:grpSpLocks noChangeAspect="1"/>
            </p:cNvGrpSpPr>
            <p:nvPr/>
          </p:nvGrpSpPr>
          <p:grpSpPr bwMode="auto">
            <a:xfrm>
              <a:off x="1524" y="1560"/>
              <a:ext cx="684" cy="628"/>
              <a:chOff x="2202" y="403"/>
              <a:chExt cx="912" cy="837"/>
            </a:xfrm>
          </p:grpSpPr>
          <p:sp>
            <p:nvSpPr>
              <p:cNvPr id="70" name="Line 32"/>
              <p:cNvSpPr>
                <a:spLocks noChangeAspect="1" noChangeShapeType="1"/>
              </p:cNvSpPr>
              <p:nvPr/>
            </p:nvSpPr>
            <p:spPr bwMode="auto">
              <a:xfrm>
                <a:off x="2453" y="403"/>
                <a:ext cx="0" cy="59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 name="AutoShape 33"/>
              <p:cNvSpPr>
                <a:spLocks noChangeAspect="1" noChangeArrowheads="1"/>
              </p:cNvSpPr>
              <p:nvPr/>
            </p:nvSpPr>
            <p:spPr bwMode="auto">
              <a:xfrm>
                <a:off x="2208" y="689"/>
                <a:ext cx="906" cy="277"/>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 name="AutoShape 34"/>
              <p:cNvSpPr>
                <a:spLocks noChangeAspect="1" noChangeArrowheads="1"/>
              </p:cNvSpPr>
              <p:nvPr/>
            </p:nvSpPr>
            <p:spPr bwMode="auto">
              <a:xfrm>
                <a:off x="2202" y="403"/>
                <a:ext cx="906" cy="837"/>
              </a:xfrm>
              <a:prstGeom prst="cube">
                <a:avLst>
                  <a:gd name="adj" fmla="val 28144"/>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3" name="Line 35"/>
              <p:cNvSpPr>
                <a:spLocks noChangeAspect="1" noChangeShapeType="1"/>
              </p:cNvSpPr>
              <p:nvPr/>
            </p:nvSpPr>
            <p:spPr bwMode="auto">
              <a:xfrm flipV="1">
                <a:off x="2202" y="1008"/>
                <a:ext cx="254" cy="23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4" name="Line 36"/>
              <p:cNvSpPr>
                <a:spLocks noChangeAspect="1" noChangeShapeType="1"/>
              </p:cNvSpPr>
              <p:nvPr/>
            </p:nvSpPr>
            <p:spPr bwMode="auto">
              <a:xfrm flipH="1">
                <a:off x="2449" y="1008"/>
                <a:ext cx="65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6" name="Group 37"/>
            <p:cNvGrpSpPr>
              <a:grpSpLocks noChangeAspect="1"/>
            </p:cNvGrpSpPr>
            <p:nvPr/>
          </p:nvGrpSpPr>
          <p:grpSpPr bwMode="auto">
            <a:xfrm>
              <a:off x="3552" y="1584"/>
              <a:ext cx="680" cy="629"/>
              <a:chOff x="3260" y="443"/>
              <a:chExt cx="906" cy="838"/>
            </a:xfrm>
          </p:grpSpPr>
          <p:sp>
            <p:nvSpPr>
              <p:cNvPr id="65" name="Line 38"/>
              <p:cNvSpPr>
                <a:spLocks noChangeAspect="1" noChangeShapeType="1"/>
              </p:cNvSpPr>
              <p:nvPr/>
            </p:nvSpPr>
            <p:spPr bwMode="auto">
              <a:xfrm flipH="1">
                <a:off x="3507" y="1048"/>
                <a:ext cx="65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 name="AutoShape 39"/>
              <p:cNvSpPr>
                <a:spLocks noChangeAspect="1" noChangeArrowheads="1"/>
              </p:cNvSpPr>
              <p:nvPr/>
            </p:nvSpPr>
            <p:spPr bwMode="auto">
              <a:xfrm>
                <a:off x="3596" y="444"/>
                <a:ext cx="276" cy="837"/>
              </a:xfrm>
              <a:prstGeom prst="cube">
                <a:avLst>
                  <a:gd name="adj" fmla="val 8657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7" name="AutoShape 40"/>
              <p:cNvSpPr>
                <a:spLocks noChangeAspect="1" noChangeArrowheads="1"/>
              </p:cNvSpPr>
              <p:nvPr/>
            </p:nvSpPr>
            <p:spPr bwMode="auto">
              <a:xfrm>
                <a:off x="3260" y="443"/>
                <a:ext cx="906" cy="837"/>
              </a:xfrm>
              <a:prstGeom prst="cube">
                <a:avLst>
                  <a:gd name="adj" fmla="val 28144"/>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8" name="Line 41"/>
              <p:cNvSpPr>
                <a:spLocks noChangeAspect="1" noChangeShapeType="1"/>
              </p:cNvSpPr>
              <p:nvPr/>
            </p:nvSpPr>
            <p:spPr bwMode="auto">
              <a:xfrm>
                <a:off x="3511" y="443"/>
                <a:ext cx="0" cy="59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9" name="Line 42"/>
              <p:cNvSpPr>
                <a:spLocks noChangeAspect="1" noChangeShapeType="1"/>
              </p:cNvSpPr>
              <p:nvPr/>
            </p:nvSpPr>
            <p:spPr bwMode="auto">
              <a:xfrm flipV="1">
                <a:off x="3260" y="1048"/>
                <a:ext cx="254" cy="23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7" name="Group 43"/>
            <p:cNvGrpSpPr>
              <a:grpSpLocks noChangeAspect="1"/>
            </p:cNvGrpSpPr>
            <p:nvPr/>
          </p:nvGrpSpPr>
          <p:grpSpPr bwMode="auto">
            <a:xfrm>
              <a:off x="3540" y="2592"/>
              <a:ext cx="680" cy="628"/>
              <a:chOff x="4178" y="1548"/>
              <a:chExt cx="906" cy="837"/>
            </a:xfrm>
          </p:grpSpPr>
          <p:sp>
            <p:nvSpPr>
              <p:cNvPr id="60" name="Line 44"/>
              <p:cNvSpPr>
                <a:spLocks noChangeAspect="1" noChangeShapeType="1"/>
              </p:cNvSpPr>
              <p:nvPr/>
            </p:nvSpPr>
            <p:spPr bwMode="auto">
              <a:xfrm flipH="1">
                <a:off x="4425" y="2153"/>
                <a:ext cx="65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1" name="AutoShape 45"/>
              <p:cNvSpPr>
                <a:spLocks noChangeAspect="1" noChangeArrowheads="1"/>
              </p:cNvSpPr>
              <p:nvPr/>
            </p:nvSpPr>
            <p:spPr bwMode="auto">
              <a:xfrm>
                <a:off x="4574" y="1668"/>
                <a:ext cx="81" cy="609"/>
              </a:xfrm>
              <a:prstGeom prst="cube">
                <a:avLst>
                  <a:gd name="adj" fmla="val 42694"/>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2" name="AutoShape 46"/>
              <p:cNvSpPr>
                <a:spLocks noChangeAspect="1" noChangeArrowheads="1"/>
              </p:cNvSpPr>
              <p:nvPr/>
            </p:nvSpPr>
            <p:spPr bwMode="auto">
              <a:xfrm>
                <a:off x="4178" y="1548"/>
                <a:ext cx="906" cy="837"/>
              </a:xfrm>
              <a:prstGeom prst="cube">
                <a:avLst>
                  <a:gd name="adj" fmla="val 28144"/>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 name="Line 47"/>
              <p:cNvSpPr>
                <a:spLocks noChangeAspect="1" noChangeShapeType="1"/>
              </p:cNvSpPr>
              <p:nvPr/>
            </p:nvSpPr>
            <p:spPr bwMode="auto">
              <a:xfrm>
                <a:off x="4429" y="1548"/>
                <a:ext cx="0" cy="59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 name="Line 48"/>
              <p:cNvSpPr>
                <a:spLocks noChangeAspect="1" noChangeShapeType="1"/>
              </p:cNvSpPr>
              <p:nvPr/>
            </p:nvSpPr>
            <p:spPr bwMode="auto">
              <a:xfrm flipV="1">
                <a:off x="4178" y="2153"/>
                <a:ext cx="254" cy="23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8" name="Group 49"/>
            <p:cNvGrpSpPr>
              <a:grpSpLocks noChangeAspect="1"/>
            </p:cNvGrpSpPr>
            <p:nvPr/>
          </p:nvGrpSpPr>
          <p:grpSpPr bwMode="auto">
            <a:xfrm>
              <a:off x="1488" y="2592"/>
              <a:ext cx="680" cy="628"/>
              <a:chOff x="2897" y="1585"/>
              <a:chExt cx="906" cy="837"/>
            </a:xfrm>
          </p:grpSpPr>
          <p:sp>
            <p:nvSpPr>
              <p:cNvPr id="55" name="Line 50"/>
              <p:cNvSpPr>
                <a:spLocks noChangeAspect="1" noChangeShapeType="1"/>
              </p:cNvSpPr>
              <p:nvPr/>
            </p:nvSpPr>
            <p:spPr bwMode="auto">
              <a:xfrm>
                <a:off x="3148" y="1585"/>
                <a:ext cx="0" cy="59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6" name="AutoShape 51"/>
              <p:cNvSpPr>
                <a:spLocks noChangeAspect="1" noChangeArrowheads="1"/>
              </p:cNvSpPr>
              <p:nvPr/>
            </p:nvSpPr>
            <p:spPr bwMode="auto">
              <a:xfrm>
                <a:off x="2993" y="1976"/>
                <a:ext cx="691" cy="81"/>
              </a:xfrm>
              <a:prstGeom prst="cube">
                <a:avLst>
                  <a:gd name="adj" fmla="val 3456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7" name="Line 52"/>
              <p:cNvSpPr>
                <a:spLocks noChangeAspect="1" noChangeShapeType="1"/>
              </p:cNvSpPr>
              <p:nvPr/>
            </p:nvSpPr>
            <p:spPr bwMode="auto">
              <a:xfrm flipH="1">
                <a:off x="3144" y="2190"/>
                <a:ext cx="65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8" name="AutoShape 53"/>
              <p:cNvSpPr>
                <a:spLocks noChangeAspect="1" noChangeArrowheads="1"/>
              </p:cNvSpPr>
              <p:nvPr/>
            </p:nvSpPr>
            <p:spPr bwMode="auto">
              <a:xfrm>
                <a:off x="2897" y="1585"/>
                <a:ext cx="906" cy="837"/>
              </a:xfrm>
              <a:prstGeom prst="cube">
                <a:avLst>
                  <a:gd name="adj" fmla="val 28144"/>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9" name="Line 54"/>
              <p:cNvSpPr>
                <a:spLocks noChangeAspect="1" noChangeShapeType="1"/>
              </p:cNvSpPr>
              <p:nvPr/>
            </p:nvSpPr>
            <p:spPr bwMode="auto">
              <a:xfrm flipV="1">
                <a:off x="2897" y="2190"/>
                <a:ext cx="254" cy="23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29" name="Group 55"/>
            <p:cNvGrpSpPr>
              <a:grpSpLocks noChangeAspect="1"/>
            </p:cNvGrpSpPr>
            <p:nvPr/>
          </p:nvGrpSpPr>
          <p:grpSpPr bwMode="auto">
            <a:xfrm>
              <a:off x="2532" y="2592"/>
              <a:ext cx="680" cy="628"/>
              <a:chOff x="3532" y="2667"/>
              <a:chExt cx="906" cy="837"/>
            </a:xfrm>
          </p:grpSpPr>
          <p:grpSp>
            <p:nvGrpSpPr>
              <p:cNvPr id="49" name="Group 56"/>
              <p:cNvGrpSpPr>
                <a:grpSpLocks noChangeAspect="1"/>
              </p:cNvGrpSpPr>
              <p:nvPr/>
            </p:nvGrpSpPr>
            <p:grpSpPr bwMode="auto">
              <a:xfrm>
                <a:off x="3532" y="2667"/>
                <a:ext cx="906" cy="837"/>
                <a:chOff x="3356" y="539"/>
                <a:chExt cx="906" cy="837"/>
              </a:xfrm>
            </p:grpSpPr>
            <p:sp>
              <p:nvSpPr>
                <p:cNvPr id="51" name="Line 57"/>
                <p:cNvSpPr>
                  <a:spLocks noChangeAspect="1" noChangeShapeType="1"/>
                </p:cNvSpPr>
                <p:nvPr/>
              </p:nvSpPr>
              <p:spPr bwMode="auto">
                <a:xfrm flipH="1">
                  <a:off x="3603" y="1144"/>
                  <a:ext cx="65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2" name="AutoShape 58"/>
                <p:cNvSpPr>
                  <a:spLocks noChangeAspect="1" noChangeArrowheads="1"/>
                </p:cNvSpPr>
                <p:nvPr/>
              </p:nvSpPr>
              <p:spPr bwMode="auto">
                <a:xfrm>
                  <a:off x="3356" y="539"/>
                  <a:ext cx="906" cy="837"/>
                </a:xfrm>
                <a:prstGeom prst="cube">
                  <a:avLst>
                    <a:gd name="adj" fmla="val 28144"/>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3" name="Line 59"/>
                <p:cNvSpPr>
                  <a:spLocks noChangeAspect="1" noChangeShapeType="1"/>
                </p:cNvSpPr>
                <p:nvPr/>
              </p:nvSpPr>
              <p:spPr bwMode="auto">
                <a:xfrm>
                  <a:off x="3607" y="539"/>
                  <a:ext cx="0" cy="59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 name="Line 60"/>
                <p:cNvSpPr>
                  <a:spLocks noChangeAspect="1" noChangeShapeType="1"/>
                </p:cNvSpPr>
                <p:nvPr/>
              </p:nvSpPr>
              <p:spPr bwMode="auto">
                <a:xfrm flipV="1">
                  <a:off x="3356" y="1144"/>
                  <a:ext cx="254" cy="23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50" name="AutoShape 61"/>
              <p:cNvSpPr>
                <a:spLocks noChangeAspect="1" noChangeArrowheads="1"/>
              </p:cNvSpPr>
              <p:nvPr/>
            </p:nvSpPr>
            <p:spPr bwMode="auto">
              <a:xfrm>
                <a:off x="3669" y="2954"/>
                <a:ext cx="423" cy="405"/>
              </a:xfrm>
              <a:prstGeom prst="cube">
                <a:avLst>
                  <a:gd name="adj" fmla="val 8543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grpSp>
          <p:nvGrpSpPr>
            <p:cNvPr id="30" name="Group 62"/>
            <p:cNvGrpSpPr>
              <a:grpSpLocks noChangeAspect="1"/>
            </p:cNvGrpSpPr>
            <p:nvPr/>
          </p:nvGrpSpPr>
          <p:grpSpPr bwMode="auto">
            <a:xfrm>
              <a:off x="2448" y="3600"/>
              <a:ext cx="680" cy="628"/>
              <a:chOff x="4713" y="586"/>
              <a:chExt cx="906" cy="837"/>
            </a:xfrm>
          </p:grpSpPr>
          <p:grpSp>
            <p:nvGrpSpPr>
              <p:cNvPr id="43" name="Group 63"/>
              <p:cNvGrpSpPr>
                <a:grpSpLocks noChangeAspect="1"/>
              </p:cNvGrpSpPr>
              <p:nvPr/>
            </p:nvGrpSpPr>
            <p:grpSpPr bwMode="auto">
              <a:xfrm>
                <a:off x="4713" y="586"/>
                <a:ext cx="906" cy="837"/>
                <a:chOff x="3356" y="539"/>
                <a:chExt cx="906" cy="837"/>
              </a:xfrm>
            </p:grpSpPr>
            <p:sp>
              <p:nvSpPr>
                <p:cNvPr id="45" name="Line 64"/>
                <p:cNvSpPr>
                  <a:spLocks noChangeAspect="1" noChangeShapeType="1"/>
                </p:cNvSpPr>
                <p:nvPr/>
              </p:nvSpPr>
              <p:spPr bwMode="auto">
                <a:xfrm flipH="1">
                  <a:off x="3603" y="1144"/>
                  <a:ext cx="655"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6" name="AutoShape 65"/>
                <p:cNvSpPr>
                  <a:spLocks noChangeAspect="1" noChangeArrowheads="1"/>
                </p:cNvSpPr>
                <p:nvPr/>
              </p:nvSpPr>
              <p:spPr bwMode="auto">
                <a:xfrm>
                  <a:off x="3356" y="539"/>
                  <a:ext cx="906" cy="837"/>
                </a:xfrm>
                <a:prstGeom prst="cube">
                  <a:avLst>
                    <a:gd name="adj" fmla="val 28144"/>
                  </a:avLst>
                </a:prstGeom>
                <a:noFill/>
                <a:ln w="9525" cap="rnd">
                  <a:solidFill>
                    <a:schemeClr val="tx1"/>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7" name="Line 66"/>
                <p:cNvSpPr>
                  <a:spLocks noChangeAspect="1" noChangeShapeType="1"/>
                </p:cNvSpPr>
                <p:nvPr/>
              </p:nvSpPr>
              <p:spPr bwMode="auto">
                <a:xfrm>
                  <a:off x="3607" y="539"/>
                  <a:ext cx="0" cy="597"/>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8" name="Line 67"/>
                <p:cNvSpPr>
                  <a:spLocks noChangeAspect="1" noChangeShapeType="1"/>
                </p:cNvSpPr>
                <p:nvPr/>
              </p:nvSpPr>
              <p:spPr bwMode="auto">
                <a:xfrm flipV="1">
                  <a:off x="3356" y="1144"/>
                  <a:ext cx="254" cy="232"/>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44" name="AutoShape 68"/>
              <p:cNvSpPr>
                <a:spLocks noChangeAspect="1" noChangeArrowheads="1"/>
              </p:cNvSpPr>
              <p:nvPr/>
            </p:nvSpPr>
            <p:spPr bwMode="auto">
              <a:xfrm>
                <a:off x="5101" y="993"/>
                <a:ext cx="74" cy="65"/>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31" name="Line 69"/>
            <p:cNvSpPr>
              <a:spLocks noChangeAspect="1" noChangeShapeType="1"/>
            </p:cNvSpPr>
            <p:nvPr/>
          </p:nvSpPr>
          <p:spPr bwMode="auto">
            <a:xfrm>
              <a:off x="1824" y="2256"/>
              <a:ext cx="0" cy="288"/>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2" name="Line 70"/>
            <p:cNvSpPr>
              <a:spLocks noChangeAspect="1" noChangeShapeType="1"/>
            </p:cNvSpPr>
            <p:nvPr/>
          </p:nvSpPr>
          <p:spPr bwMode="auto">
            <a:xfrm>
              <a:off x="3888" y="2256"/>
              <a:ext cx="0" cy="288"/>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3" name="Line 71"/>
            <p:cNvSpPr>
              <a:spLocks noChangeAspect="1" noChangeShapeType="1"/>
            </p:cNvSpPr>
            <p:nvPr/>
          </p:nvSpPr>
          <p:spPr bwMode="auto">
            <a:xfrm flipH="1">
              <a:off x="2400" y="2256"/>
              <a:ext cx="432" cy="240"/>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4" name="Line 72"/>
            <p:cNvSpPr>
              <a:spLocks noChangeAspect="1" noChangeShapeType="1"/>
            </p:cNvSpPr>
            <p:nvPr/>
          </p:nvSpPr>
          <p:spPr bwMode="auto">
            <a:xfrm>
              <a:off x="2880" y="2256"/>
              <a:ext cx="432" cy="240"/>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5" name="Line 73"/>
            <p:cNvSpPr>
              <a:spLocks noChangeAspect="1" noChangeShapeType="1"/>
            </p:cNvSpPr>
            <p:nvPr/>
          </p:nvSpPr>
          <p:spPr bwMode="auto">
            <a:xfrm>
              <a:off x="1920" y="2256"/>
              <a:ext cx="432" cy="240"/>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6" name="Line 74"/>
            <p:cNvSpPr>
              <a:spLocks noChangeAspect="1" noChangeShapeType="1"/>
            </p:cNvSpPr>
            <p:nvPr/>
          </p:nvSpPr>
          <p:spPr bwMode="auto">
            <a:xfrm flipH="1">
              <a:off x="3360" y="2256"/>
              <a:ext cx="432" cy="240"/>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 name="AutoShape 75"/>
            <p:cNvSpPr>
              <a:spLocks noChangeAspect="1" noChangeArrowheads="1"/>
            </p:cNvSpPr>
            <p:nvPr/>
          </p:nvSpPr>
          <p:spPr bwMode="auto">
            <a:xfrm>
              <a:off x="2736" y="3312"/>
              <a:ext cx="192" cy="240"/>
            </a:xfrm>
            <a:prstGeom prst="downArrow">
              <a:avLst>
                <a:gd name="adj1" fmla="val 50000"/>
                <a:gd name="adj2" fmla="val 31250"/>
              </a:avLst>
            </a:prstGeom>
            <a:solidFill>
              <a:srgbClr val="FF9933"/>
            </a:solidFill>
            <a:ln w="9525">
              <a:solidFill>
                <a:srgbClr val="FF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8" name="Line 76"/>
            <p:cNvSpPr>
              <a:spLocks noChangeAspect="1" noChangeShapeType="1"/>
            </p:cNvSpPr>
            <p:nvPr/>
          </p:nvSpPr>
          <p:spPr bwMode="auto">
            <a:xfrm>
              <a:off x="1824" y="3360"/>
              <a:ext cx="432" cy="240"/>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9" name="Line 77"/>
            <p:cNvSpPr>
              <a:spLocks noChangeAspect="1" noChangeShapeType="1"/>
            </p:cNvSpPr>
            <p:nvPr/>
          </p:nvSpPr>
          <p:spPr bwMode="auto">
            <a:xfrm flipH="1">
              <a:off x="3360" y="3312"/>
              <a:ext cx="432" cy="240"/>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0" name="AutoShape 78"/>
            <p:cNvSpPr>
              <a:spLocks noChangeAspect="1" noChangeArrowheads="1"/>
            </p:cNvSpPr>
            <p:nvPr/>
          </p:nvSpPr>
          <p:spPr bwMode="auto">
            <a:xfrm>
              <a:off x="2784" y="1248"/>
              <a:ext cx="192" cy="240"/>
            </a:xfrm>
            <a:prstGeom prst="downArrow">
              <a:avLst>
                <a:gd name="adj1" fmla="val 50000"/>
                <a:gd name="adj2" fmla="val 31250"/>
              </a:avLst>
            </a:prstGeom>
            <a:solidFill>
              <a:srgbClr val="FF9933"/>
            </a:solidFill>
            <a:ln w="9525">
              <a:solidFill>
                <a:srgbClr val="FF9933"/>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1" name="Line 79"/>
            <p:cNvSpPr>
              <a:spLocks noChangeAspect="1" noChangeShapeType="1"/>
            </p:cNvSpPr>
            <p:nvPr/>
          </p:nvSpPr>
          <p:spPr bwMode="auto">
            <a:xfrm>
              <a:off x="3264" y="1248"/>
              <a:ext cx="432" cy="240"/>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2" name="Line 80"/>
            <p:cNvSpPr>
              <a:spLocks noChangeAspect="1" noChangeShapeType="1"/>
            </p:cNvSpPr>
            <p:nvPr/>
          </p:nvSpPr>
          <p:spPr bwMode="auto">
            <a:xfrm flipH="1">
              <a:off x="2112" y="1248"/>
              <a:ext cx="432" cy="240"/>
            </a:xfrm>
            <a:prstGeom prst="line">
              <a:avLst/>
            </a:prstGeom>
            <a:noFill/>
            <a:ln w="76200">
              <a:solidFill>
                <a:srgbClr val="FF993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grpSp>
      <p:sp>
        <p:nvSpPr>
          <p:cNvPr id="80" name="TextBox 79"/>
          <p:cNvSpPr txBox="1"/>
          <p:nvPr/>
        </p:nvSpPr>
        <p:spPr>
          <a:xfrm>
            <a:off x="457199" y="5337175"/>
            <a:ext cx="4197296" cy="461665"/>
          </a:xfrm>
          <a:prstGeom prst="rect">
            <a:avLst/>
          </a:prstGeom>
          <a:noFill/>
        </p:spPr>
        <p:txBody>
          <a:bodyPr wrap="square" rtlCol="0">
            <a:spAutoFit/>
          </a:bodyPr>
          <a:lstStyle/>
          <a:p>
            <a:r>
              <a:rPr lang="en-US" dirty="0"/>
              <a:t>05.01.17 &lt; date &lt; 16.01.17</a:t>
            </a:r>
          </a:p>
        </p:txBody>
      </p:sp>
    </p:spTree>
    <p:extLst>
      <p:ext uri="{BB962C8B-B14F-4D97-AF65-F5344CB8AC3E}">
        <p14:creationId xmlns:p14="http://schemas.microsoft.com/office/powerpoint/2010/main" val="1951232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CUBE operator</a:t>
            </a:r>
          </a:p>
        </p:txBody>
      </p:sp>
      <p:sp>
        <p:nvSpPr>
          <p:cNvPr id="3" name="Content Placeholder 2"/>
          <p:cNvSpPr>
            <a:spLocks noGrp="1"/>
          </p:cNvSpPr>
          <p:nvPr>
            <p:ph idx="1"/>
          </p:nvPr>
        </p:nvSpPr>
        <p:spPr>
          <a:xfrm>
            <a:off x="457200" y="1219200"/>
            <a:ext cx="8534400" cy="4906963"/>
          </a:xfrm>
        </p:spPr>
        <p:txBody>
          <a:bodyPr/>
          <a:lstStyle/>
          <a:p>
            <a:r>
              <a:rPr lang="en-US" dirty="0"/>
              <a:t>k dimensions </a:t>
            </a:r>
            <a:r>
              <a:rPr lang="en-US" dirty="0">
                <a:sym typeface="Wingdings"/>
              </a:rPr>
              <a:t> 2</a:t>
            </a:r>
            <a:r>
              <a:rPr lang="en-US" baseline="30000" dirty="0">
                <a:sym typeface="Wingdings"/>
              </a:rPr>
              <a:t>k</a:t>
            </a:r>
            <a:r>
              <a:rPr lang="en-US" dirty="0">
                <a:sym typeface="Wingdings"/>
              </a:rPr>
              <a:t> possible SQL GROUP BY queries</a:t>
            </a:r>
          </a:p>
          <a:p>
            <a:pPr lvl="1"/>
            <a:r>
              <a:rPr lang="en-US" sz="2800" dirty="0">
                <a:sym typeface="Wingdings"/>
              </a:rPr>
              <a:t>10 dimensions  1024 queries!</a:t>
            </a:r>
          </a:p>
          <a:p>
            <a:r>
              <a:rPr lang="en-US" sz="3600" dirty="0">
                <a:sym typeface="Wingdings"/>
              </a:rPr>
              <a:t>Cube operator: compute </a:t>
            </a:r>
            <a:r>
              <a:rPr lang="en-US" sz="3600" b="1" dirty="0">
                <a:solidFill>
                  <a:srgbClr val="A50021"/>
                </a:solidFill>
                <a:sym typeface="Wingdings"/>
              </a:rPr>
              <a:t>all</a:t>
            </a:r>
            <a:r>
              <a:rPr lang="en-US" sz="3600" dirty="0">
                <a:solidFill>
                  <a:srgbClr val="A50021"/>
                </a:solidFill>
                <a:sym typeface="Wingdings"/>
              </a:rPr>
              <a:t> </a:t>
            </a:r>
            <a:r>
              <a:rPr lang="en-US" sz="3600" dirty="0">
                <a:sym typeface="Wingdings"/>
              </a:rPr>
              <a:t>combinations</a:t>
            </a:r>
          </a:p>
          <a:p>
            <a:endParaRPr lang="en-US" sz="3600" dirty="0">
              <a:sym typeface="Wingdings"/>
            </a:endParaRPr>
          </a:p>
          <a:p>
            <a:pPr marL="0" indent="0">
              <a:buNone/>
            </a:pPr>
            <a:r>
              <a:rPr lang="en-US" sz="2800" dirty="0"/>
              <a:t>Oracle syntax: modify </a:t>
            </a:r>
            <a:r>
              <a:rPr lang="en-US" sz="2800" dirty="0">
                <a:latin typeface="Courier New" charset="0"/>
                <a:ea typeface="Courier New" charset="0"/>
                <a:cs typeface="Courier New" charset="0"/>
              </a:rPr>
              <a:t>GROUP BY</a:t>
            </a:r>
            <a:r>
              <a:rPr lang="en-US" sz="2800" dirty="0"/>
              <a:t> clause:</a:t>
            </a:r>
            <a:endParaRPr lang="en-US" sz="2800" dirty="0">
              <a:sym typeface="Wingdings"/>
            </a:endParaRPr>
          </a:p>
          <a:p>
            <a:pPr marL="0" indent="0">
              <a:buNone/>
            </a:pPr>
            <a:r>
              <a:rPr lang="en-US" sz="2800" dirty="0">
                <a:latin typeface="Courier New" charset="0"/>
                <a:ea typeface="Courier New" charset="0"/>
                <a:cs typeface="Courier New" charset="0"/>
                <a:sym typeface="Wingdings"/>
              </a:rPr>
              <a:t>	GROUP BY CUBE(</a:t>
            </a:r>
            <a:r>
              <a:rPr lang="en-US" sz="2800" dirty="0" err="1">
                <a:latin typeface="Courier New" charset="0"/>
                <a:ea typeface="Courier New" charset="0"/>
                <a:cs typeface="Courier New" charset="0"/>
                <a:sym typeface="Wingdings"/>
              </a:rPr>
              <a:t>prodid,locid,timeid</a:t>
            </a:r>
            <a:r>
              <a:rPr lang="en-US" sz="2800" dirty="0">
                <a:latin typeface="Courier New" charset="0"/>
                <a:ea typeface="Courier New" charset="0"/>
                <a:cs typeface="Courier New" charset="0"/>
                <a:sym typeface="Wingdings"/>
              </a:rPr>
              <a:t>)</a:t>
            </a:r>
          </a:p>
          <a:p>
            <a:pPr marL="0" indent="0">
              <a:buNone/>
            </a:pPr>
            <a:endParaRPr lang="en-US" sz="2800" dirty="0">
              <a:latin typeface="Courier New" charset="0"/>
              <a:ea typeface="Courier New" charset="0"/>
              <a:cs typeface="Courier New" charset="0"/>
              <a:sym typeface="Wingdings"/>
            </a:endParaRPr>
          </a:p>
          <a:p>
            <a:pPr marL="0" indent="0">
              <a:buNone/>
            </a:pPr>
            <a:r>
              <a:rPr lang="en-US" sz="2800" dirty="0">
                <a:ea typeface="Courier New" charset="0"/>
                <a:cs typeface="Courier New" charset="0"/>
                <a:sym typeface="Wingdings"/>
              </a:rPr>
              <a:t>Alternative syntax:</a:t>
            </a:r>
            <a:r>
              <a:rPr lang="en-US" sz="2800" dirty="0">
                <a:latin typeface="Courier New" charset="0"/>
                <a:ea typeface="Courier New" charset="0"/>
                <a:cs typeface="Courier New" charset="0"/>
                <a:sym typeface="Wingdings"/>
              </a:rPr>
              <a:t> CUBE BY</a:t>
            </a:r>
          </a:p>
          <a:p>
            <a:pPr marL="0" indent="0">
              <a:buNone/>
            </a:pPr>
            <a:endParaRPr lang="en-US" sz="2800" dirty="0">
              <a:latin typeface="Courier New" charset="0"/>
              <a:ea typeface="Courier New" charset="0"/>
              <a:cs typeface="Courier New" charset="0"/>
              <a:sym typeface="Wingdings"/>
            </a:endParaRPr>
          </a:p>
        </p:txBody>
      </p:sp>
      <p:sp>
        <p:nvSpPr>
          <p:cNvPr id="4" name="Slide Number Placeholder 3"/>
          <p:cNvSpPr>
            <a:spLocks noGrp="1"/>
          </p:cNvSpPr>
          <p:nvPr>
            <p:ph type="sldNum" sz="quarter" idx="12"/>
          </p:nvPr>
        </p:nvSpPr>
        <p:spPr/>
        <p:txBody>
          <a:bodyPr/>
          <a:lstStyle/>
          <a:p>
            <a:fld id="{35B54189-C436-47D0-AC37-8484B13A8E13}" type="slidenum">
              <a:rPr lang="en-US" smtClean="0"/>
              <a:pPr/>
              <a:t>23</a:t>
            </a:fld>
            <a:endParaRPr lang="en-US"/>
          </a:p>
        </p:txBody>
      </p:sp>
    </p:spTree>
    <p:extLst>
      <p:ext uri="{BB962C8B-B14F-4D97-AF65-F5344CB8AC3E}">
        <p14:creationId xmlns:p14="http://schemas.microsoft.com/office/powerpoint/2010/main" val="1390592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CUBE operator (2)</a:t>
            </a:r>
          </a:p>
        </p:txBody>
      </p:sp>
      <p:sp>
        <p:nvSpPr>
          <p:cNvPr id="3" name="Content Placeholder 2"/>
          <p:cNvSpPr>
            <a:spLocks noGrp="1"/>
          </p:cNvSpPr>
          <p:nvPr>
            <p:ph idx="1"/>
          </p:nvPr>
        </p:nvSpPr>
        <p:spPr>
          <a:xfrm>
            <a:off x="457200" y="1219200"/>
            <a:ext cx="8534400" cy="4906963"/>
          </a:xfrm>
        </p:spPr>
        <p:txBody>
          <a:bodyPr/>
          <a:lstStyle/>
          <a:p>
            <a:r>
              <a:rPr lang="en-US" sz="3600" dirty="0">
                <a:sym typeface="Wingdings"/>
              </a:rPr>
              <a:t>Cube operator: compute all combinations</a:t>
            </a:r>
          </a:p>
          <a:p>
            <a:pPr lvl="1"/>
            <a:r>
              <a:rPr lang="en-US" sz="2800" dirty="0">
                <a:sym typeface="Wingdings"/>
              </a:rPr>
              <a:t>Equivalent to aggregating sales on all eight subsets of the set (</a:t>
            </a:r>
            <a:r>
              <a:rPr lang="en-US" sz="2800" dirty="0" err="1">
                <a:sym typeface="Wingdings"/>
              </a:rPr>
              <a:t>prodid</a:t>
            </a:r>
            <a:r>
              <a:rPr lang="en-US" sz="2800" dirty="0">
                <a:sym typeface="Wingdings"/>
              </a:rPr>
              <a:t>, </a:t>
            </a:r>
            <a:r>
              <a:rPr lang="en-US" sz="2800" dirty="0" err="1">
                <a:sym typeface="Wingdings"/>
              </a:rPr>
              <a:t>locid</a:t>
            </a:r>
            <a:r>
              <a:rPr lang="en-US" sz="2800" dirty="0">
                <a:sym typeface="Wingdings"/>
              </a:rPr>
              <a:t>, </a:t>
            </a:r>
            <a:r>
              <a:rPr lang="en-US" sz="2800" dirty="0" err="1">
                <a:sym typeface="Wingdings"/>
              </a:rPr>
              <a:t>timeid</a:t>
            </a:r>
            <a:r>
              <a:rPr lang="en-US" sz="2800" dirty="0">
                <a:sym typeface="Wingdings"/>
              </a:rPr>
              <a:t>)</a:t>
            </a:r>
          </a:p>
          <a:p>
            <a:pPr lvl="1"/>
            <a:r>
              <a:rPr lang="en-US" sz="2800" dirty="0">
                <a:sym typeface="Wingdings"/>
              </a:rPr>
              <a:t>Each group corresponds to an SQL query:  </a:t>
            </a:r>
            <a:br>
              <a:rPr lang="en-US" sz="2800" dirty="0">
                <a:sym typeface="Wingdings"/>
              </a:rPr>
            </a:br>
            <a:r>
              <a:rPr lang="en-US" sz="2800" dirty="0">
                <a:latin typeface="Courier New" charset="0"/>
                <a:ea typeface="Courier New" charset="0"/>
                <a:cs typeface="Courier New" charset="0"/>
              </a:rPr>
              <a:t>SELECT SUM(</a:t>
            </a:r>
            <a:r>
              <a:rPr lang="en-US" sz="2800" dirty="0" err="1">
                <a:latin typeface="Courier New" charset="0"/>
                <a:ea typeface="Courier New" charset="0"/>
                <a:cs typeface="Courier New" charset="0"/>
              </a:rPr>
              <a:t>S.sales</a:t>
            </a:r>
            <a:r>
              <a:rPr lang="en-US" sz="2800" dirty="0">
                <a:latin typeface="Courier New" charset="0"/>
                <a:ea typeface="Courier New" charset="0"/>
                <a:cs typeface="Courier New" charset="0"/>
              </a:rPr>
              <a:t>) FROM sales S </a:t>
            </a:r>
            <a:r>
              <a:rPr lang="en-US" sz="2800" b="1" dirty="0">
                <a:latin typeface="Courier New" charset="0"/>
                <a:ea typeface="Courier New" charset="0"/>
                <a:cs typeface="Courier New" charset="0"/>
              </a:rPr>
              <a:t>GROUP BY grouping-list</a:t>
            </a:r>
          </a:p>
          <a:p>
            <a:r>
              <a:rPr lang="en-US" sz="3600" dirty="0">
                <a:sym typeface="Wingdings"/>
              </a:rPr>
              <a:t>Heavy optimizations possible</a:t>
            </a:r>
          </a:p>
          <a:p>
            <a:pPr lvl="1"/>
            <a:r>
              <a:rPr lang="en-US" sz="2800" dirty="0">
                <a:sym typeface="Wingdings"/>
              </a:rPr>
              <a:t>Overlapping of work</a:t>
            </a:r>
          </a:p>
          <a:p>
            <a:pPr lvl="1"/>
            <a:r>
              <a:rPr lang="en-US" sz="2800" dirty="0">
                <a:sym typeface="Wingdings"/>
              </a:rPr>
              <a:t>Sequential reading</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24</a:t>
            </a:fld>
            <a:endParaRPr lang="en-US"/>
          </a:p>
        </p:txBody>
      </p:sp>
      <p:sp>
        <p:nvSpPr>
          <p:cNvPr id="5" name="TextBox 4"/>
          <p:cNvSpPr txBox="1"/>
          <p:nvPr/>
        </p:nvSpPr>
        <p:spPr>
          <a:xfrm>
            <a:off x="457200" y="4221088"/>
            <a:ext cx="8363272" cy="212365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endParaRPr lang="en-US" sz="4400" dirty="0"/>
          </a:p>
          <a:p>
            <a:pPr algn="ctr"/>
            <a:r>
              <a:rPr lang="en-US" sz="4400" dirty="0"/>
              <a:t>Why CUBE?</a:t>
            </a:r>
          </a:p>
          <a:p>
            <a:pPr algn="ctr"/>
            <a:r>
              <a:rPr lang="en-US" sz="4400" dirty="0"/>
              <a:t>Why not individual queries?</a:t>
            </a:r>
          </a:p>
        </p:txBody>
      </p:sp>
    </p:spTree>
    <p:extLst>
      <p:ext uri="{BB962C8B-B14F-4D97-AF65-F5344CB8AC3E}">
        <p14:creationId xmlns:p14="http://schemas.microsoft.com/office/powerpoint/2010/main" val="1564474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31" name="Text Box 7"/>
          <p:cNvSpPr txBox="1">
            <a:spLocks noChangeArrowheads="1"/>
          </p:cNvSpPr>
          <p:nvPr/>
        </p:nvSpPr>
        <p:spPr bwMode="auto">
          <a:xfrm>
            <a:off x="5175250" y="1906588"/>
            <a:ext cx="5262562" cy="4093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lgn="l">
              <a:defRPr sz="2400">
                <a:solidFill>
                  <a:schemeClr val="tx1"/>
                </a:solidFill>
                <a:latin typeface="Times New Roman" panose="02020603050405020304" pitchFamily="18" charset="0"/>
              </a:defRPr>
            </a:lvl1pPr>
            <a:lvl2pPr marL="914400" indent="-457200" algn="l">
              <a:defRPr sz="2400">
                <a:solidFill>
                  <a:schemeClr val="tx1"/>
                </a:solidFill>
                <a:latin typeface="Times New Roman" panose="02020603050405020304" pitchFamily="18" charset="0"/>
              </a:defRPr>
            </a:lvl2pPr>
            <a:lvl3pPr marL="1371600" indent="-457200" algn="l">
              <a:defRPr sz="2400">
                <a:solidFill>
                  <a:schemeClr val="tx1"/>
                </a:solidFill>
                <a:latin typeface="Times New Roman" panose="02020603050405020304" pitchFamily="18" charset="0"/>
              </a:defRPr>
            </a:lvl3pPr>
            <a:lvl4pPr marL="1828800" indent="-457200" algn="l">
              <a:defRPr sz="2400">
                <a:solidFill>
                  <a:schemeClr val="tx1"/>
                </a:solidFill>
                <a:latin typeface="Times New Roman" panose="02020603050405020304" pitchFamily="18" charset="0"/>
              </a:defRPr>
            </a:lvl4pPr>
            <a:lvl5pPr marL="2286000" indent="-457200" algn="l">
              <a:defRPr sz="2400">
                <a:solidFill>
                  <a:schemeClr val="tx1"/>
                </a:solidFill>
                <a:latin typeface="Times New Roman" panose="02020603050405020304" pitchFamily="18" charset="0"/>
              </a:defRPr>
            </a:lvl5pPr>
            <a:lvl6pPr marL="2743200" indent="-457200" eaLnBrk="0" fontAlgn="base" hangingPunct="0">
              <a:spcBef>
                <a:spcPct val="0"/>
              </a:spcBef>
              <a:spcAft>
                <a:spcPct val="0"/>
              </a:spcAft>
              <a:defRPr sz="2400">
                <a:solidFill>
                  <a:schemeClr val="tx1"/>
                </a:solidFill>
                <a:latin typeface="Times New Roman" panose="02020603050405020304" pitchFamily="18" charset="0"/>
              </a:defRPr>
            </a:lvl6pPr>
            <a:lvl7pPr marL="3200400" indent="-457200" eaLnBrk="0" fontAlgn="base" hangingPunct="0">
              <a:spcBef>
                <a:spcPct val="0"/>
              </a:spcBef>
              <a:spcAft>
                <a:spcPct val="0"/>
              </a:spcAft>
              <a:defRPr sz="2400">
                <a:solidFill>
                  <a:schemeClr val="tx1"/>
                </a:solidFill>
                <a:latin typeface="Times New Roman" panose="02020603050405020304" pitchFamily="18" charset="0"/>
              </a:defRPr>
            </a:lvl7pPr>
            <a:lvl8pPr marL="3657600" indent="-457200" eaLnBrk="0" fontAlgn="base" hangingPunct="0">
              <a:spcBef>
                <a:spcPct val="0"/>
              </a:spcBef>
              <a:spcAft>
                <a:spcPct val="0"/>
              </a:spcAft>
              <a:defRPr sz="2400">
                <a:solidFill>
                  <a:schemeClr val="tx1"/>
                </a:solidFill>
                <a:latin typeface="Times New Roman" panose="02020603050405020304" pitchFamily="18" charset="0"/>
              </a:defRPr>
            </a:lvl8pPr>
            <a:lvl9pPr marL="4114800" indent="-457200" eaLnBrk="0" fontAlgn="base" hangingPunct="0">
              <a:spcBef>
                <a:spcPct val="0"/>
              </a:spcBef>
              <a:spcAft>
                <a:spcPct val="0"/>
              </a:spcAft>
              <a:defRPr sz="2400">
                <a:solidFill>
                  <a:schemeClr val="tx1"/>
                </a:solidFill>
                <a:latin typeface="Times New Roman" panose="02020603050405020304" pitchFamily="18" charset="0"/>
              </a:defRPr>
            </a:lvl9pPr>
          </a:lstStyle>
          <a:p>
            <a:pPr>
              <a:lnSpc>
                <a:spcPct val="50000"/>
              </a:lnSpc>
              <a:spcBef>
                <a:spcPct val="50000"/>
              </a:spcBef>
            </a:pPr>
            <a:r>
              <a:rPr lang="en-US" altLang="en-US" sz="1400" dirty="0"/>
              <a:t>Store	                    </a:t>
            </a:r>
            <a:r>
              <a:rPr lang="en-US" altLang="en-US" sz="1400" dirty="0" err="1"/>
              <a:t>Product_key</a:t>
            </a:r>
            <a:r>
              <a:rPr lang="en-US" altLang="en-US" sz="1400" dirty="0"/>
              <a:t>     sum(amount)</a:t>
            </a:r>
          </a:p>
          <a:p>
            <a:pPr>
              <a:lnSpc>
                <a:spcPct val="50000"/>
              </a:lnSpc>
              <a:spcBef>
                <a:spcPct val="50000"/>
              </a:spcBef>
            </a:pPr>
            <a:r>
              <a:rPr lang="en-US" altLang="en-US" sz="1400" b="0" dirty="0"/>
              <a:t>1        	                               1	454</a:t>
            </a:r>
          </a:p>
          <a:p>
            <a:pPr>
              <a:lnSpc>
                <a:spcPct val="50000"/>
              </a:lnSpc>
              <a:spcBef>
                <a:spcPct val="50000"/>
              </a:spcBef>
            </a:pPr>
            <a:r>
              <a:rPr lang="en-US" altLang="en-US" sz="1400" b="0" dirty="0"/>
              <a:t>1                                       4                   925</a:t>
            </a:r>
          </a:p>
          <a:p>
            <a:pPr>
              <a:lnSpc>
                <a:spcPct val="50000"/>
              </a:lnSpc>
              <a:spcBef>
                <a:spcPct val="50000"/>
              </a:spcBef>
            </a:pPr>
            <a:r>
              <a:rPr lang="en-US" altLang="en-US" sz="1400" b="0" dirty="0"/>
              <a:t>2                                       1                   468</a:t>
            </a:r>
          </a:p>
          <a:p>
            <a:pPr>
              <a:lnSpc>
                <a:spcPct val="50000"/>
              </a:lnSpc>
              <a:spcBef>
                <a:spcPct val="50000"/>
              </a:spcBef>
            </a:pPr>
            <a:r>
              <a:rPr lang="en-US" altLang="en-US" sz="1400" b="0" dirty="0"/>
              <a:t>2			2	800	</a:t>
            </a:r>
          </a:p>
          <a:p>
            <a:pPr>
              <a:lnSpc>
                <a:spcPct val="50000"/>
              </a:lnSpc>
              <a:spcBef>
                <a:spcPct val="50000"/>
              </a:spcBef>
            </a:pPr>
            <a:r>
              <a:rPr lang="en-US" altLang="en-US" sz="1400" b="0" dirty="0"/>
              <a:t>3			1	296</a:t>
            </a:r>
          </a:p>
          <a:p>
            <a:pPr>
              <a:lnSpc>
                <a:spcPct val="50000"/>
              </a:lnSpc>
              <a:spcBef>
                <a:spcPct val="50000"/>
              </a:spcBef>
            </a:pPr>
            <a:r>
              <a:rPr lang="en-US" altLang="en-US" sz="1400" b="0" dirty="0"/>
              <a:t>3			3	240	</a:t>
            </a:r>
          </a:p>
          <a:p>
            <a:pPr>
              <a:lnSpc>
                <a:spcPct val="50000"/>
              </a:lnSpc>
              <a:spcBef>
                <a:spcPct val="50000"/>
              </a:spcBef>
            </a:pPr>
            <a:r>
              <a:rPr lang="en-US" altLang="en-US" sz="1400" b="0" dirty="0"/>
              <a:t>4			1	625</a:t>
            </a:r>
          </a:p>
          <a:p>
            <a:pPr>
              <a:lnSpc>
                <a:spcPct val="50000"/>
              </a:lnSpc>
              <a:spcBef>
                <a:spcPct val="50000"/>
              </a:spcBef>
            </a:pPr>
            <a:r>
              <a:rPr lang="en-US" altLang="en-US" sz="1400" b="0" dirty="0"/>
              <a:t>4			3	240</a:t>
            </a:r>
          </a:p>
          <a:p>
            <a:pPr>
              <a:lnSpc>
                <a:spcPct val="50000"/>
              </a:lnSpc>
              <a:spcBef>
                <a:spcPct val="50000"/>
              </a:spcBef>
            </a:pPr>
            <a:r>
              <a:rPr lang="en-US" altLang="en-US" sz="1400" b="0" dirty="0"/>
              <a:t>4			4	745</a:t>
            </a:r>
          </a:p>
          <a:p>
            <a:pPr>
              <a:lnSpc>
                <a:spcPct val="50000"/>
              </a:lnSpc>
              <a:spcBef>
                <a:spcPct val="50000"/>
              </a:spcBef>
            </a:pPr>
            <a:r>
              <a:rPr lang="en-US" altLang="en-US" sz="1400" b="0" dirty="0"/>
              <a:t>1			ALL	1379</a:t>
            </a:r>
          </a:p>
          <a:p>
            <a:pPr>
              <a:lnSpc>
                <a:spcPct val="50000"/>
              </a:lnSpc>
              <a:spcBef>
                <a:spcPct val="50000"/>
              </a:spcBef>
            </a:pPr>
            <a:r>
              <a:rPr lang="en-US" altLang="en-US" sz="1400" b="0" dirty="0"/>
              <a:t>2			ALL	1268</a:t>
            </a:r>
          </a:p>
          <a:p>
            <a:pPr>
              <a:lnSpc>
                <a:spcPct val="50000"/>
              </a:lnSpc>
              <a:spcBef>
                <a:spcPct val="50000"/>
              </a:spcBef>
            </a:pPr>
            <a:r>
              <a:rPr lang="en-US" altLang="en-US" sz="1400" b="0" dirty="0"/>
              <a:t>3			ALL	536</a:t>
            </a:r>
          </a:p>
          <a:p>
            <a:pPr>
              <a:lnSpc>
                <a:spcPct val="50000"/>
              </a:lnSpc>
              <a:spcBef>
                <a:spcPct val="50000"/>
              </a:spcBef>
            </a:pPr>
            <a:r>
              <a:rPr lang="en-US" altLang="en-US" sz="1400" b="0" dirty="0"/>
              <a:t>4			ALL	1937</a:t>
            </a:r>
          </a:p>
          <a:p>
            <a:pPr>
              <a:lnSpc>
                <a:spcPct val="50000"/>
              </a:lnSpc>
              <a:spcBef>
                <a:spcPct val="50000"/>
              </a:spcBef>
            </a:pPr>
            <a:r>
              <a:rPr lang="en-US" altLang="en-US" sz="1400" b="0" dirty="0"/>
              <a:t>ALL			1	1870</a:t>
            </a:r>
          </a:p>
          <a:p>
            <a:pPr>
              <a:lnSpc>
                <a:spcPct val="50000"/>
              </a:lnSpc>
              <a:spcBef>
                <a:spcPct val="50000"/>
              </a:spcBef>
            </a:pPr>
            <a:r>
              <a:rPr lang="en-US" altLang="en-US" sz="1400" b="0" dirty="0"/>
              <a:t>ALL			2	800</a:t>
            </a:r>
          </a:p>
          <a:p>
            <a:pPr>
              <a:lnSpc>
                <a:spcPct val="50000"/>
              </a:lnSpc>
              <a:spcBef>
                <a:spcPct val="50000"/>
              </a:spcBef>
            </a:pPr>
            <a:r>
              <a:rPr lang="en-US" altLang="en-US" sz="1400" b="0" dirty="0"/>
              <a:t>ALL			3	780</a:t>
            </a:r>
          </a:p>
          <a:p>
            <a:pPr>
              <a:lnSpc>
                <a:spcPct val="50000"/>
              </a:lnSpc>
              <a:spcBef>
                <a:spcPct val="50000"/>
              </a:spcBef>
            </a:pPr>
            <a:r>
              <a:rPr lang="en-US" altLang="en-US" sz="1400" b="0" dirty="0"/>
              <a:t>ALL			4	1670</a:t>
            </a:r>
          </a:p>
          <a:p>
            <a:pPr>
              <a:lnSpc>
                <a:spcPct val="50000"/>
              </a:lnSpc>
              <a:spcBef>
                <a:spcPct val="50000"/>
              </a:spcBef>
            </a:pPr>
            <a:r>
              <a:rPr lang="en-US" altLang="en-US" sz="1400" b="0" dirty="0"/>
              <a:t>ALL			ALL	5120</a:t>
            </a:r>
          </a:p>
        </p:txBody>
      </p:sp>
      <p:sp>
        <p:nvSpPr>
          <p:cNvPr id="564226" name="Rectangle 2"/>
          <p:cNvSpPr>
            <a:spLocks noGrp="1" noChangeArrowheads="1"/>
          </p:cNvSpPr>
          <p:nvPr>
            <p:ph type="title"/>
          </p:nvPr>
        </p:nvSpPr>
        <p:spPr/>
        <p:txBody>
          <a:bodyPr/>
          <a:lstStyle/>
          <a:p>
            <a:r>
              <a:rPr lang="en-US" altLang="en-US"/>
              <a:t>Relational View of Data Cube</a:t>
            </a:r>
          </a:p>
        </p:txBody>
      </p:sp>
      <p:graphicFrame>
        <p:nvGraphicFramePr>
          <p:cNvPr id="564229" name="Object 5"/>
          <p:cNvGraphicFramePr>
            <a:graphicFrameLocks noChangeAspect="1"/>
          </p:cNvGraphicFramePr>
          <p:nvPr>
            <p:extLst>
              <p:ext uri="{D42A27DB-BD31-4B8C-83A1-F6EECF244321}">
                <p14:modId xmlns:p14="http://schemas.microsoft.com/office/powerpoint/2010/main" val="1530571806"/>
              </p:ext>
            </p:extLst>
          </p:nvPr>
        </p:nvGraphicFramePr>
        <p:xfrm>
          <a:off x="17463" y="1611313"/>
          <a:ext cx="5124450" cy="4748212"/>
        </p:xfrm>
        <a:graphic>
          <a:graphicData uri="http://schemas.openxmlformats.org/presentationml/2006/ole">
            <mc:AlternateContent xmlns:mc="http://schemas.openxmlformats.org/markup-compatibility/2006">
              <mc:Choice xmlns:v="urn:schemas-microsoft-com:vml" Requires="v">
                <p:oleObj spid="_x0000_s4109" name="Document" r:id="rId4" imgW="5605003" imgH="5181241" progId="Word.Document.8">
                  <p:embed/>
                </p:oleObj>
              </mc:Choice>
              <mc:Fallback>
                <p:oleObj name="Document" r:id="rId4" imgW="5605003" imgH="5181241" progId="Word.Document.8">
                  <p:embed/>
                  <p:pic>
                    <p:nvPicPr>
                      <p:cNvPr id="0" name=""/>
                      <p:cNvPicPr>
                        <a:picLocks noChangeAspect="1" noChangeArrowheads="1"/>
                      </p:cNvPicPr>
                      <p:nvPr/>
                    </p:nvPicPr>
                    <p:blipFill>
                      <a:blip r:embed="rId5"/>
                      <a:srcRect/>
                      <a:stretch>
                        <a:fillRect/>
                      </a:stretch>
                    </p:blipFill>
                    <p:spPr bwMode="auto">
                      <a:xfrm>
                        <a:off x="17463" y="1611313"/>
                        <a:ext cx="5124450" cy="4748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64233" name="Line 9"/>
          <p:cNvSpPr>
            <a:spLocks noChangeShapeType="1"/>
          </p:cNvSpPr>
          <p:nvPr/>
        </p:nvSpPr>
        <p:spPr bwMode="auto">
          <a:xfrm>
            <a:off x="5175250" y="4006850"/>
            <a:ext cx="3705225"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4234" name="Line 10"/>
          <p:cNvSpPr>
            <a:spLocks noChangeShapeType="1"/>
          </p:cNvSpPr>
          <p:nvPr/>
        </p:nvSpPr>
        <p:spPr bwMode="auto">
          <a:xfrm>
            <a:off x="5175250" y="4848225"/>
            <a:ext cx="3705225"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4235" name="Line 11"/>
          <p:cNvSpPr>
            <a:spLocks noChangeShapeType="1"/>
          </p:cNvSpPr>
          <p:nvPr/>
        </p:nvSpPr>
        <p:spPr bwMode="auto">
          <a:xfrm>
            <a:off x="5175250" y="5705475"/>
            <a:ext cx="3705225" cy="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64236" name="Text Box 12"/>
          <p:cNvSpPr txBox="1">
            <a:spLocks noChangeArrowheads="1"/>
          </p:cNvSpPr>
          <p:nvPr/>
        </p:nvSpPr>
        <p:spPr bwMode="auto">
          <a:xfrm>
            <a:off x="-893763" y="4802932"/>
            <a:ext cx="7456488" cy="136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2" algn="l" eaLnBrk="1" hangingPunct="1">
              <a:lnSpc>
                <a:spcPct val="90000"/>
              </a:lnSpc>
              <a:spcBef>
                <a:spcPct val="20000"/>
              </a:spcBef>
              <a:spcAft>
                <a:spcPts val="600"/>
              </a:spcAft>
              <a:buClr>
                <a:schemeClr val="folHlink"/>
              </a:buClr>
              <a:buSzPct val="50000"/>
              <a:buFont typeface="Wingdings" panose="05000000000000000000" pitchFamily="2" charset="2"/>
              <a:buNone/>
            </a:pPr>
            <a:r>
              <a:rPr lang="en-US" altLang="en-US" sz="1200" dirty="0">
                <a:latin typeface="Consolas" panose="020B0609020204030204" pitchFamily="49" charset="0"/>
                <a:cs typeface="Consolas" panose="020B0609020204030204" pitchFamily="49" charset="0"/>
              </a:rPr>
              <a:t>SELECT</a:t>
            </a:r>
            <a:r>
              <a:rPr lang="en-US" altLang="en-US" sz="1200" b="0" dirty="0">
                <a:latin typeface="Consolas" panose="020B0609020204030204" pitchFamily="49" charset="0"/>
                <a:cs typeface="Consolas" panose="020B0609020204030204" pitchFamily="49" charset="0"/>
              </a:rPr>
              <a:t> </a:t>
            </a:r>
            <a:r>
              <a:rPr lang="en-US" altLang="en-US" sz="1200" b="0" dirty="0" err="1">
                <a:latin typeface="Consolas" panose="020B0609020204030204" pitchFamily="49" charset="0"/>
                <a:cs typeface="Consolas" panose="020B0609020204030204" pitchFamily="49" charset="0"/>
              </a:rPr>
              <a:t>LOCATION.store</a:t>
            </a:r>
            <a:r>
              <a:rPr lang="en-US" altLang="en-US" sz="1200" b="0" dirty="0">
                <a:latin typeface="Consolas" panose="020B0609020204030204" pitchFamily="49" charset="0"/>
                <a:cs typeface="Consolas" panose="020B0609020204030204" pitchFamily="49" charset="0"/>
              </a:rPr>
              <a:t>, </a:t>
            </a:r>
            <a:r>
              <a:rPr lang="en-US" altLang="en-US" sz="1200" b="0" dirty="0" err="1">
                <a:latin typeface="Consolas" panose="020B0609020204030204" pitchFamily="49" charset="0"/>
                <a:cs typeface="Consolas" panose="020B0609020204030204" pitchFamily="49" charset="0"/>
              </a:rPr>
              <a:t>SALES.product_key</a:t>
            </a:r>
            <a:r>
              <a:rPr lang="en-US" altLang="en-US" sz="1200" b="0" dirty="0">
                <a:latin typeface="Consolas" panose="020B0609020204030204" pitchFamily="49" charset="0"/>
                <a:cs typeface="Consolas" panose="020B0609020204030204" pitchFamily="49" charset="0"/>
              </a:rPr>
              <a:t>, SUM (amount)</a:t>
            </a:r>
          </a:p>
          <a:p>
            <a:pPr lvl="2" algn="l" eaLnBrk="1" hangingPunct="1">
              <a:lnSpc>
                <a:spcPct val="90000"/>
              </a:lnSpc>
              <a:spcBef>
                <a:spcPct val="20000"/>
              </a:spcBef>
              <a:spcAft>
                <a:spcPts val="600"/>
              </a:spcAft>
              <a:buClr>
                <a:schemeClr val="folHlink"/>
              </a:buClr>
              <a:buSzPct val="50000"/>
              <a:buFont typeface="Wingdings" panose="05000000000000000000" pitchFamily="2" charset="2"/>
              <a:buNone/>
            </a:pPr>
            <a:r>
              <a:rPr lang="en-US" altLang="en-US" sz="1200" dirty="0">
                <a:latin typeface="Consolas" panose="020B0609020204030204" pitchFamily="49" charset="0"/>
                <a:cs typeface="Consolas" panose="020B0609020204030204" pitchFamily="49" charset="0"/>
              </a:rPr>
              <a:t>FROM</a:t>
            </a:r>
            <a:r>
              <a:rPr lang="en-US" altLang="en-US" sz="1200" b="0" dirty="0">
                <a:latin typeface="Consolas" panose="020B0609020204030204" pitchFamily="49" charset="0"/>
                <a:cs typeface="Consolas" panose="020B0609020204030204" pitchFamily="49" charset="0"/>
              </a:rPr>
              <a:t> SALES, LOCATION</a:t>
            </a:r>
          </a:p>
          <a:p>
            <a:pPr lvl="2" algn="l" eaLnBrk="1" hangingPunct="1">
              <a:lnSpc>
                <a:spcPct val="90000"/>
              </a:lnSpc>
              <a:spcBef>
                <a:spcPct val="20000"/>
              </a:spcBef>
              <a:spcAft>
                <a:spcPts val="600"/>
              </a:spcAft>
              <a:buClr>
                <a:schemeClr val="folHlink"/>
              </a:buClr>
              <a:buSzPct val="50000"/>
              <a:buFont typeface="Wingdings" panose="05000000000000000000" pitchFamily="2" charset="2"/>
              <a:buNone/>
            </a:pPr>
            <a:r>
              <a:rPr lang="en-US" altLang="en-US" sz="1200" dirty="0">
                <a:latin typeface="Consolas" panose="020B0609020204030204" pitchFamily="49" charset="0"/>
                <a:cs typeface="Consolas" panose="020B0609020204030204" pitchFamily="49" charset="0"/>
              </a:rPr>
              <a:t>WHERE</a:t>
            </a:r>
            <a:r>
              <a:rPr lang="en-US" altLang="en-US" sz="1200" b="0" dirty="0">
                <a:latin typeface="Consolas" panose="020B0609020204030204" pitchFamily="49" charset="0"/>
                <a:cs typeface="Consolas" panose="020B0609020204030204" pitchFamily="49" charset="0"/>
              </a:rPr>
              <a:t> </a:t>
            </a:r>
            <a:r>
              <a:rPr lang="en-US" altLang="en-US" sz="1200" b="0" dirty="0" err="1">
                <a:latin typeface="Consolas" panose="020B0609020204030204" pitchFamily="49" charset="0"/>
                <a:cs typeface="Consolas" panose="020B0609020204030204" pitchFamily="49" charset="0"/>
              </a:rPr>
              <a:t>SALES.location_key</a:t>
            </a:r>
            <a:r>
              <a:rPr lang="en-US" altLang="en-US" sz="1200" b="0" dirty="0">
                <a:latin typeface="Consolas" panose="020B0609020204030204" pitchFamily="49" charset="0"/>
                <a:cs typeface="Consolas" panose="020B0609020204030204" pitchFamily="49" charset="0"/>
              </a:rPr>
              <a:t>=</a:t>
            </a:r>
            <a:r>
              <a:rPr lang="en-US" altLang="en-US" sz="1200" b="0" dirty="0" err="1">
                <a:latin typeface="Consolas" panose="020B0609020204030204" pitchFamily="49" charset="0"/>
                <a:cs typeface="Consolas" panose="020B0609020204030204" pitchFamily="49" charset="0"/>
              </a:rPr>
              <a:t>LOCATION.location_key</a:t>
            </a:r>
            <a:endParaRPr lang="en-US" altLang="en-US" sz="1200" b="0" dirty="0">
              <a:latin typeface="Consolas" panose="020B0609020204030204" pitchFamily="49" charset="0"/>
              <a:cs typeface="Consolas" panose="020B0609020204030204" pitchFamily="49" charset="0"/>
            </a:endParaRPr>
          </a:p>
          <a:p>
            <a:pPr lvl="2" algn="l" eaLnBrk="1" hangingPunct="1">
              <a:lnSpc>
                <a:spcPct val="90000"/>
              </a:lnSpc>
              <a:spcBef>
                <a:spcPct val="20000"/>
              </a:spcBef>
              <a:buClr>
                <a:schemeClr val="folHlink"/>
              </a:buClr>
              <a:buSzPct val="50000"/>
              <a:buFont typeface="Wingdings" panose="05000000000000000000" pitchFamily="2" charset="2"/>
              <a:buNone/>
            </a:pPr>
            <a:r>
              <a:rPr lang="en-US" altLang="en-US" sz="1200" b="1" dirty="0">
                <a:latin typeface="Consolas" panose="020B0609020204030204" pitchFamily="49" charset="0"/>
                <a:cs typeface="Consolas" panose="020B0609020204030204" pitchFamily="49" charset="0"/>
              </a:rPr>
              <a:t>CUBE BY </a:t>
            </a:r>
            <a:r>
              <a:rPr lang="en-US" altLang="en-US" sz="1200" b="0" dirty="0" err="1">
                <a:latin typeface="Consolas" panose="020B0609020204030204" pitchFamily="49" charset="0"/>
                <a:cs typeface="Consolas" panose="020B0609020204030204" pitchFamily="49" charset="0"/>
              </a:rPr>
              <a:t>SALES.product_key</a:t>
            </a:r>
            <a:r>
              <a:rPr lang="en-US" altLang="en-US" sz="1200" b="0" dirty="0">
                <a:latin typeface="Consolas" panose="020B0609020204030204" pitchFamily="49" charset="0"/>
                <a:cs typeface="Consolas" panose="020B0609020204030204" pitchFamily="49" charset="0"/>
              </a:rPr>
              <a:t>, </a:t>
            </a:r>
            <a:r>
              <a:rPr lang="en-US" altLang="en-US" sz="1200" b="0" dirty="0" err="1">
                <a:latin typeface="Consolas" panose="020B0609020204030204" pitchFamily="49" charset="0"/>
                <a:cs typeface="Consolas" panose="020B0609020204030204" pitchFamily="49" charset="0"/>
              </a:rPr>
              <a:t>LOCATION.store</a:t>
            </a:r>
            <a:endParaRPr lang="en-US" altLang="en-US" sz="1200" b="0" i="1" dirty="0">
              <a:latin typeface="Consolas" panose="020B0609020204030204" pitchFamily="49" charset="0"/>
              <a:cs typeface="Consolas" panose="020B0609020204030204" pitchFamily="49" charset="0"/>
            </a:endParaRPr>
          </a:p>
          <a:p>
            <a:pPr algn="r">
              <a:spcBef>
                <a:spcPct val="50000"/>
              </a:spcBef>
            </a:pPr>
            <a:endParaRPr lang="en-US" altLang="en-US" sz="1200"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395259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title"/>
          </p:nvPr>
        </p:nvSpPr>
        <p:spPr>
          <a:xfrm>
            <a:off x="0" y="302419"/>
            <a:ext cx="9144000" cy="990600"/>
          </a:xfrm>
          <a:ln/>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Data Cube: Multidimensional View</a:t>
            </a:r>
          </a:p>
        </p:txBody>
      </p:sp>
      <p:sp>
        <p:nvSpPr>
          <p:cNvPr id="25602" name="AutoShape 2"/>
          <p:cNvSpPr>
            <a:spLocks noChangeArrowheads="1"/>
          </p:cNvSpPr>
          <p:nvPr/>
        </p:nvSpPr>
        <p:spPr bwMode="auto">
          <a:xfrm>
            <a:off x="6378575" y="1485900"/>
            <a:ext cx="2403475" cy="657490"/>
          </a:xfrm>
          <a:prstGeom prst="wedgeRoundRectCallout">
            <a:avLst>
              <a:gd name="adj1" fmla="val -41671"/>
              <a:gd name="adj2" fmla="val 66667"/>
              <a:gd name="adj3" fmla="val 16667"/>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b="1">
                <a:solidFill>
                  <a:schemeClr val="tx1"/>
                </a:solidFill>
              </a:rPr>
              <a:t>Total annual sales</a:t>
            </a:r>
          </a:p>
          <a:p>
            <a:pPr algn="ctr">
              <a:buClrTx/>
              <a:buFontTx/>
              <a:buNone/>
            </a:pPr>
            <a:r>
              <a:rPr lang="en-US" altLang="en-US" sz="2000" b="1">
                <a:solidFill>
                  <a:schemeClr val="tx1"/>
                </a:solidFill>
              </a:rPr>
              <a:t>of  DVDs in America</a:t>
            </a:r>
          </a:p>
        </p:txBody>
      </p:sp>
      <p:grpSp>
        <p:nvGrpSpPr>
          <p:cNvPr id="25603" name="Group 3"/>
          <p:cNvGrpSpPr>
            <a:grpSpLocks/>
          </p:cNvGrpSpPr>
          <p:nvPr/>
        </p:nvGrpSpPr>
        <p:grpSpPr bwMode="auto">
          <a:xfrm>
            <a:off x="896937" y="1587500"/>
            <a:ext cx="6991350" cy="3533775"/>
            <a:chOff x="565" y="1000"/>
            <a:chExt cx="4404" cy="2226"/>
          </a:xfrm>
        </p:grpSpPr>
        <p:sp>
          <p:nvSpPr>
            <p:cNvPr id="25604" name="Rectangle 4"/>
            <p:cNvSpPr>
              <a:spLocks noChangeArrowheads="1"/>
            </p:cNvSpPr>
            <p:nvPr/>
          </p:nvSpPr>
          <p:spPr bwMode="auto">
            <a:xfrm>
              <a:off x="2457" y="1000"/>
              <a:ext cx="793"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b="1">
                  <a:solidFill>
                    <a:schemeClr val="tx1"/>
                  </a:solidFill>
                </a:rPr>
                <a:t>Quarter</a:t>
              </a:r>
            </a:p>
          </p:txBody>
        </p:sp>
        <p:sp>
          <p:nvSpPr>
            <p:cNvPr id="25605" name="Rectangle 5"/>
            <p:cNvSpPr>
              <a:spLocks noChangeArrowheads="1"/>
            </p:cNvSpPr>
            <p:nvPr/>
          </p:nvSpPr>
          <p:spPr bwMode="auto">
            <a:xfrm rot="18600000">
              <a:off x="320" y="1332"/>
              <a:ext cx="779"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b="1" dirty="0">
                  <a:solidFill>
                    <a:schemeClr val="tx1"/>
                  </a:solidFill>
                </a:rPr>
                <a:t>Product</a:t>
              </a:r>
            </a:p>
          </p:txBody>
        </p:sp>
        <p:sp>
          <p:nvSpPr>
            <p:cNvPr id="25606" name="Rectangle 6"/>
            <p:cNvSpPr>
              <a:spLocks noChangeArrowheads="1"/>
            </p:cNvSpPr>
            <p:nvPr/>
          </p:nvSpPr>
          <p:spPr bwMode="auto">
            <a:xfrm>
              <a:off x="4621" y="1936"/>
              <a:ext cx="348" cy="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b="1">
                  <a:solidFill>
                    <a:schemeClr val="tx1"/>
                  </a:solidFill>
                </a:rPr>
                <a:t>Region</a:t>
              </a:r>
            </a:p>
          </p:txBody>
        </p:sp>
        <p:grpSp>
          <p:nvGrpSpPr>
            <p:cNvPr id="25607" name="Group 7"/>
            <p:cNvGrpSpPr>
              <a:grpSpLocks/>
            </p:cNvGrpSpPr>
            <p:nvPr/>
          </p:nvGrpSpPr>
          <p:grpSpPr bwMode="auto">
            <a:xfrm>
              <a:off x="1037" y="1428"/>
              <a:ext cx="2590" cy="1798"/>
              <a:chOff x="1037" y="1428"/>
              <a:chExt cx="2590" cy="1798"/>
            </a:xfrm>
          </p:grpSpPr>
          <p:sp>
            <p:nvSpPr>
              <p:cNvPr id="25608" name="AutoShape 8"/>
              <p:cNvSpPr>
                <a:spLocks noChangeArrowheads="1"/>
              </p:cNvSpPr>
              <p:nvPr/>
            </p:nvSpPr>
            <p:spPr bwMode="auto">
              <a:xfrm>
                <a:off x="2987" y="2343"/>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09" name="AutoShape 9"/>
              <p:cNvSpPr>
                <a:spLocks noChangeArrowheads="1"/>
              </p:cNvSpPr>
              <p:nvPr/>
            </p:nvSpPr>
            <p:spPr bwMode="auto">
              <a:xfrm>
                <a:off x="2987" y="1883"/>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0" name="AutoShape 10"/>
              <p:cNvSpPr>
                <a:spLocks noChangeArrowheads="1"/>
              </p:cNvSpPr>
              <p:nvPr/>
            </p:nvSpPr>
            <p:spPr bwMode="auto">
              <a:xfrm>
                <a:off x="2809" y="2500"/>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1" name="AutoShape 11"/>
              <p:cNvSpPr>
                <a:spLocks noChangeArrowheads="1"/>
              </p:cNvSpPr>
              <p:nvPr/>
            </p:nvSpPr>
            <p:spPr bwMode="auto">
              <a:xfrm>
                <a:off x="2811" y="2046"/>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5612" name="Group 12"/>
              <p:cNvGrpSpPr>
                <a:grpSpLocks/>
              </p:cNvGrpSpPr>
              <p:nvPr/>
            </p:nvGrpSpPr>
            <p:grpSpPr bwMode="auto">
              <a:xfrm>
                <a:off x="1037" y="2664"/>
                <a:ext cx="2234" cy="562"/>
                <a:chOff x="1037" y="2664"/>
                <a:chExt cx="2234" cy="562"/>
              </a:xfrm>
            </p:grpSpPr>
            <p:sp>
              <p:nvSpPr>
                <p:cNvPr id="25613" name="AutoShape 13"/>
                <p:cNvSpPr>
                  <a:spLocks noChangeArrowheads="1"/>
                </p:cNvSpPr>
                <p:nvPr/>
              </p:nvSpPr>
              <p:spPr bwMode="auto">
                <a:xfrm>
                  <a:off x="1037" y="2664"/>
                  <a:ext cx="639"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4" name="AutoShape 14"/>
                <p:cNvSpPr>
                  <a:spLocks noChangeArrowheads="1"/>
                </p:cNvSpPr>
                <p:nvPr/>
              </p:nvSpPr>
              <p:spPr bwMode="auto">
                <a:xfrm>
                  <a:off x="1569" y="2664"/>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5" name="AutoShape 15"/>
                <p:cNvSpPr>
                  <a:spLocks noChangeArrowheads="1"/>
                </p:cNvSpPr>
                <p:nvPr/>
              </p:nvSpPr>
              <p:spPr bwMode="auto">
                <a:xfrm>
                  <a:off x="2100" y="2664"/>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6" name="AutoShape 16"/>
                <p:cNvSpPr>
                  <a:spLocks noChangeArrowheads="1"/>
                </p:cNvSpPr>
                <p:nvPr/>
              </p:nvSpPr>
              <p:spPr bwMode="auto">
                <a:xfrm>
                  <a:off x="2633" y="2664"/>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5617" name="Group 17"/>
              <p:cNvGrpSpPr>
                <a:grpSpLocks/>
              </p:cNvGrpSpPr>
              <p:nvPr/>
            </p:nvGrpSpPr>
            <p:grpSpPr bwMode="auto">
              <a:xfrm>
                <a:off x="1037" y="2221"/>
                <a:ext cx="2234" cy="562"/>
                <a:chOff x="1037" y="2221"/>
                <a:chExt cx="2234" cy="562"/>
              </a:xfrm>
            </p:grpSpPr>
            <p:sp>
              <p:nvSpPr>
                <p:cNvPr id="25618" name="AutoShape 18"/>
                <p:cNvSpPr>
                  <a:spLocks noChangeArrowheads="1"/>
                </p:cNvSpPr>
                <p:nvPr/>
              </p:nvSpPr>
              <p:spPr bwMode="auto">
                <a:xfrm>
                  <a:off x="1037" y="2221"/>
                  <a:ext cx="639"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9" name="AutoShape 19"/>
                <p:cNvSpPr>
                  <a:spLocks noChangeArrowheads="1"/>
                </p:cNvSpPr>
                <p:nvPr/>
              </p:nvSpPr>
              <p:spPr bwMode="auto">
                <a:xfrm>
                  <a:off x="1569" y="222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0" name="AutoShape 20"/>
                <p:cNvSpPr>
                  <a:spLocks noChangeArrowheads="1"/>
                </p:cNvSpPr>
                <p:nvPr/>
              </p:nvSpPr>
              <p:spPr bwMode="auto">
                <a:xfrm>
                  <a:off x="2100" y="222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1" name="AutoShape 21"/>
                <p:cNvSpPr>
                  <a:spLocks noChangeArrowheads="1"/>
                </p:cNvSpPr>
                <p:nvPr/>
              </p:nvSpPr>
              <p:spPr bwMode="auto">
                <a:xfrm>
                  <a:off x="2633" y="2221"/>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5622" name="AutoShape 22"/>
              <p:cNvSpPr>
                <a:spLocks noChangeArrowheads="1"/>
              </p:cNvSpPr>
              <p:nvPr/>
            </p:nvSpPr>
            <p:spPr bwMode="auto">
              <a:xfrm>
                <a:off x="1391"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3" name="AutoShape 23"/>
              <p:cNvSpPr>
                <a:spLocks noChangeArrowheads="1"/>
              </p:cNvSpPr>
              <p:nvPr/>
            </p:nvSpPr>
            <p:spPr bwMode="auto">
              <a:xfrm>
                <a:off x="1215" y="1599"/>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4" name="AutoShape 24"/>
              <p:cNvSpPr>
                <a:spLocks noChangeArrowheads="1"/>
              </p:cNvSpPr>
              <p:nvPr/>
            </p:nvSpPr>
            <p:spPr bwMode="auto">
              <a:xfrm>
                <a:off x="1924" y="1428"/>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5" name="AutoShape 25"/>
              <p:cNvSpPr>
                <a:spLocks noChangeArrowheads="1"/>
              </p:cNvSpPr>
              <p:nvPr/>
            </p:nvSpPr>
            <p:spPr bwMode="auto">
              <a:xfrm>
                <a:off x="1746" y="1599"/>
                <a:ext cx="640"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6" name="AutoShape 26"/>
              <p:cNvSpPr>
                <a:spLocks noChangeArrowheads="1"/>
              </p:cNvSpPr>
              <p:nvPr/>
            </p:nvSpPr>
            <p:spPr bwMode="auto">
              <a:xfrm>
                <a:off x="2455"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7" name="AutoShape 27"/>
              <p:cNvSpPr>
                <a:spLocks noChangeArrowheads="1"/>
              </p:cNvSpPr>
              <p:nvPr/>
            </p:nvSpPr>
            <p:spPr bwMode="auto">
              <a:xfrm>
                <a:off x="2278" y="1599"/>
                <a:ext cx="640"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8" name="AutoShape 28"/>
              <p:cNvSpPr>
                <a:spLocks noChangeArrowheads="1"/>
              </p:cNvSpPr>
              <p:nvPr/>
            </p:nvSpPr>
            <p:spPr bwMode="auto">
              <a:xfrm>
                <a:off x="2987"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9" name="AutoShape 29"/>
              <p:cNvSpPr>
                <a:spLocks noChangeArrowheads="1"/>
              </p:cNvSpPr>
              <p:nvPr/>
            </p:nvSpPr>
            <p:spPr bwMode="auto">
              <a:xfrm>
                <a:off x="2811" y="1599"/>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5630" name="Group 30"/>
              <p:cNvGrpSpPr>
                <a:grpSpLocks/>
              </p:cNvGrpSpPr>
              <p:nvPr/>
            </p:nvGrpSpPr>
            <p:grpSpPr bwMode="auto">
              <a:xfrm>
                <a:off x="1037" y="1771"/>
                <a:ext cx="2234" cy="562"/>
                <a:chOff x="1037" y="1771"/>
                <a:chExt cx="2234" cy="562"/>
              </a:xfrm>
            </p:grpSpPr>
            <p:sp>
              <p:nvSpPr>
                <p:cNvPr id="25631" name="AutoShape 31"/>
                <p:cNvSpPr>
                  <a:spLocks noChangeArrowheads="1"/>
                </p:cNvSpPr>
                <p:nvPr/>
              </p:nvSpPr>
              <p:spPr bwMode="auto">
                <a:xfrm>
                  <a:off x="1037" y="1771"/>
                  <a:ext cx="639"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32" name="AutoShape 32"/>
                <p:cNvSpPr>
                  <a:spLocks noChangeArrowheads="1"/>
                </p:cNvSpPr>
                <p:nvPr/>
              </p:nvSpPr>
              <p:spPr bwMode="auto">
                <a:xfrm>
                  <a:off x="1569" y="177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33" name="AutoShape 33"/>
                <p:cNvSpPr>
                  <a:spLocks noChangeArrowheads="1"/>
                </p:cNvSpPr>
                <p:nvPr/>
              </p:nvSpPr>
              <p:spPr bwMode="auto">
                <a:xfrm>
                  <a:off x="2100" y="177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34" name="AutoShape 34"/>
                <p:cNvSpPr>
                  <a:spLocks noChangeArrowheads="1"/>
                </p:cNvSpPr>
                <p:nvPr/>
              </p:nvSpPr>
              <p:spPr bwMode="auto">
                <a:xfrm>
                  <a:off x="2633" y="1771"/>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grpSp>
        <p:nvGrpSpPr>
          <p:cNvPr id="25635" name="Group 35"/>
          <p:cNvGrpSpPr>
            <a:grpSpLocks/>
          </p:cNvGrpSpPr>
          <p:nvPr/>
        </p:nvGrpSpPr>
        <p:grpSpPr bwMode="auto">
          <a:xfrm>
            <a:off x="760413" y="1876425"/>
            <a:ext cx="6848475" cy="4379913"/>
            <a:chOff x="479" y="1182"/>
            <a:chExt cx="4314" cy="2759"/>
          </a:xfrm>
        </p:grpSpPr>
        <p:sp>
          <p:nvSpPr>
            <p:cNvPr id="25638" name="AutoShape 38"/>
            <p:cNvSpPr>
              <a:spLocks noChangeArrowheads="1"/>
            </p:cNvSpPr>
            <p:nvPr/>
          </p:nvSpPr>
          <p:spPr bwMode="auto">
            <a:xfrm flipH="1">
              <a:off x="3640" y="3755"/>
              <a:ext cx="208" cy="186"/>
            </a:xfrm>
            <a:prstGeom prst="rightArrow">
              <a:avLst>
                <a:gd name="adj1" fmla="val 50000"/>
                <a:gd name="adj2" fmla="val 55919"/>
              </a:avLst>
            </a:prstGeom>
            <a:solidFill>
              <a:srgbClr val="000000"/>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39" name="AutoShape 39"/>
            <p:cNvSpPr>
              <a:spLocks noChangeArrowheads="1"/>
            </p:cNvSpPr>
            <p:nvPr/>
          </p:nvSpPr>
          <p:spPr bwMode="auto">
            <a:xfrm>
              <a:off x="3509" y="2787"/>
              <a:ext cx="639" cy="562"/>
            </a:xfrm>
            <a:prstGeom prst="cube">
              <a:avLst>
                <a:gd name="adj" fmla="val 24995"/>
              </a:avLst>
            </a:prstGeom>
            <a:solidFill>
              <a:srgbClr val="33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0" name="AutoShape 40"/>
            <p:cNvSpPr>
              <a:spLocks noChangeArrowheads="1"/>
            </p:cNvSpPr>
            <p:nvPr/>
          </p:nvSpPr>
          <p:spPr bwMode="auto">
            <a:xfrm>
              <a:off x="3509" y="2328"/>
              <a:ext cx="639" cy="563"/>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1" name="AutoShape 41"/>
            <p:cNvSpPr>
              <a:spLocks noChangeArrowheads="1"/>
            </p:cNvSpPr>
            <p:nvPr/>
          </p:nvSpPr>
          <p:spPr bwMode="auto">
            <a:xfrm>
              <a:off x="3509" y="1870"/>
              <a:ext cx="639" cy="562"/>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2" name="AutoShape 42"/>
            <p:cNvSpPr>
              <a:spLocks noChangeArrowheads="1"/>
            </p:cNvSpPr>
            <p:nvPr/>
          </p:nvSpPr>
          <p:spPr bwMode="auto">
            <a:xfrm>
              <a:off x="3332" y="2958"/>
              <a:ext cx="639" cy="563"/>
            </a:xfrm>
            <a:prstGeom prst="cube">
              <a:avLst>
                <a:gd name="adj" fmla="val 24995"/>
              </a:avLst>
            </a:prstGeom>
            <a:solidFill>
              <a:srgbClr val="33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3" name="AutoShape 43"/>
            <p:cNvSpPr>
              <a:spLocks noChangeArrowheads="1"/>
            </p:cNvSpPr>
            <p:nvPr/>
          </p:nvSpPr>
          <p:spPr bwMode="auto">
            <a:xfrm>
              <a:off x="3332" y="2500"/>
              <a:ext cx="639" cy="562"/>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4" name="AutoShape 44"/>
            <p:cNvSpPr>
              <a:spLocks noChangeArrowheads="1"/>
            </p:cNvSpPr>
            <p:nvPr/>
          </p:nvSpPr>
          <p:spPr bwMode="auto">
            <a:xfrm>
              <a:off x="3332" y="2043"/>
              <a:ext cx="639" cy="561"/>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5" name="AutoShape 45"/>
            <p:cNvSpPr>
              <a:spLocks noChangeArrowheads="1"/>
            </p:cNvSpPr>
            <p:nvPr/>
          </p:nvSpPr>
          <p:spPr bwMode="auto">
            <a:xfrm>
              <a:off x="3154" y="3130"/>
              <a:ext cx="640" cy="562"/>
            </a:xfrm>
            <a:prstGeom prst="cube">
              <a:avLst>
                <a:gd name="adj" fmla="val 24995"/>
              </a:avLst>
            </a:prstGeom>
            <a:solidFill>
              <a:srgbClr val="33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6" name="AutoShape 46"/>
            <p:cNvSpPr>
              <a:spLocks noChangeArrowheads="1"/>
            </p:cNvSpPr>
            <p:nvPr/>
          </p:nvSpPr>
          <p:spPr bwMode="auto">
            <a:xfrm>
              <a:off x="3154" y="2673"/>
              <a:ext cx="640" cy="561"/>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7" name="AutoShape 47"/>
            <p:cNvSpPr>
              <a:spLocks noChangeArrowheads="1"/>
            </p:cNvSpPr>
            <p:nvPr/>
          </p:nvSpPr>
          <p:spPr bwMode="auto">
            <a:xfrm>
              <a:off x="3154" y="2214"/>
              <a:ext cx="640" cy="563"/>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8" name="Rectangle 48"/>
            <p:cNvSpPr>
              <a:spLocks noChangeArrowheads="1"/>
            </p:cNvSpPr>
            <p:nvPr/>
          </p:nvSpPr>
          <p:spPr bwMode="auto">
            <a:xfrm>
              <a:off x="479" y="1866"/>
              <a:ext cx="42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sz="2000" i="1">
                  <a:solidFill>
                    <a:schemeClr val="tx1"/>
                  </a:solidFill>
                  <a:latin typeface="Arial" panose="020B0604020202020204" pitchFamily="34" charset="0"/>
                </a:rPr>
                <a:t>sum</a:t>
              </a:r>
            </a:p>
          </p:txBody>
        </p:sp>
        <p:sp>
          <p:nvSpPr>
            <p:cNvPr id="25649" name="Rectangle 49"/>
            <p:cNvSpPr>
              <a:spLocks noChangeArrowheads="1"/>
            </p:cNvSpPr>
            <p:nvPr/>
          </p:nvSpPr>
          <p:spPr bwMode="auto">
            <a:xfrm>
              <a:off x="3651" y="1206"/>
              <a:ext cx="42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sz="2000" i="1">
                  <a:solidFill>
                    <a:schemeClr val="tx1"/>
                  </a:solidFill>
                  <a:latin typeface="Arial" panose="020B0604020202020204" pitchFamily="34" charset="0"/>
                </a:rPr>
                <a:t>sum</a:t>
              </a:r>
            </a:p>
          </p:txBody>
        </p:sp>
        <p:sp>
          <p:nvSpPr>
            <p:cNvPr id="25650" name="AutoShape 50"/>
            <p:cNvSpPr>
              <a:spLocks noChangeArrowheads="1"/>
            </p:cNvSpPr>
            <p:nvPr/>
          </p:nvSpPr>
          <p:spPr bwMode="auto">
            <a:xfrm>
              <a:off x="1382"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1" name="AutoShape 51"/>
            <p:cNvSpPr>
              <a:spLocks noChangeArrowheads="1"/>
            </p:cNvSpPr>
            <p:nvPr/>
          </p:nvSpPr>
          <p:spPr bwMode="auto">
            <a:xfrm>
              <a:off x="1206" y="1599"/>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2" name="AutoShape 52"/>
            <p:cNvSpPr>
              <a:spLocks noChangeArrowheads="1"/>
            </p:cNvSpPr>
            <p:nvPr/>
          </p:nvSpPr>
          <p:spPr bwMode="auto">
            <a:xfrm>
              <a:off x="1028" y="1771"/>
              <a:ext cx="639"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3" name="AutoShape 53"/>
            <p:cNvSpPr>
              <a:spLocks noChangeArrowheads="1"/>
            </p:cNvSpPr>
            <p:nvPr/>
          </p:nvSpPr>
          <p:spPr bwMode="auto">
            <a:xfrm>
              <a:off x="1915" y="1428"/>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4" name="AutoShape 54"/>
            <p:cNvSpPr>
              <a:spLocks noChangeArrowheads="1"/>
            </p:cNvSpPr>
            <p:nvPr/>
          </p:nvSpPr>
          <p:spPr bwMode="auto">
            <a:xfrm>
              <a:off x="1737" y="1599"/>
              <a:ext cx="640"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5" name="AutoShape 55"/>
            <p:cNvSpPr>
              <a:spLocks noChangeArrowheads="1"/>
            </p:cNvSpPr>
            <p:nvPr/>
          </p:nvSpPr>
          <p:spPr bwMode="auto">
            <a:xfrm>
              <a:off x="1560" y="177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6" name="AutoShape 56"/>
            <p:cNvSpPr>
              <a:spLocks noChangeArrowheads="1"/>
            </p:cNvSpPr>
            <p:nvPr/>
          </p:nvSpPr>
          <p:spPr bwMode="auto">
            <a:xfrm>
              <a:off x="2446"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7" name="AutoShape 57"/>
            <p:cNvSpPr>
              <a:spLocks noChangeArrowheads="1"/>
            </p:cNvSpPr>
            <p:nvPr/>
          </p:nvSpPr>
          <p:spPr bwMode="auto">
            <a:xfrm>
              <a:off x="2269" y="1599"/>
              <a:ext cx="640"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8" name="AutoShape 58"/>
            <p:cNvSpPr>
              <a:spLocks noChangeArrowheads="1"/>
            </p:cNvSpPr>
            <p:nvPr/>
          </p:nvSpPr>
          <p:spPr bwMode="auto">
            <a:xfrm>
              <a:off x="2091" y="177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9" name="AutoShape 59"/>
            <p:cNvSpPr>
              <a:spLocks noChangeArrowheads="1"/>
            </p:cNvSpPr>
            <p:nvPr/>
          </p:nvSpPr>
          <p:spPr bwMode="auto">
            <a:xfrm>
              <a:off x="2978"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0" name="AutoShape 60"/>
            <p:cNvSpPr>
              <a:spLocks noChangeArrowheads="1"/>
            </p:cNvSpPr>
            <p:nvPr/>
          </p:nvSpPr>
          <p:spPr bwMode="auto">
            <a:xfrm>
              <a:off x="2802" y="1599"/>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1" name="AutoShape 61"/>
            <p:cNvSpPr>
              <a:spLocks noChangeArrowheads="1"/>
            </p:cNvSpPr>
            <p:nvPr/>
          </p:nvSpPr>
          <p:spPr bwMode="auto">
            <a:xfrm>
              <a:off x="2624" y="1771"/>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2" name="AutoShape 62"/>
            <p:cNvSpPr>
              <a:spLocks noChangeArrowheads="1"/>
            </p:cNvSpPr>
            <p:nvPr/>
          </p:nvSpPr>
          <p:spPr bwMode="auto">
            <a:xfrm>
              <a:off x="3511" y="1428"/>
              <a:ext cx="638" cy="562"/>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3" name="AutoShape 63"/>
            <p:cNvSpPr>
              <a:spLocks noChangeArrowheads="1"/>
            </p:cNvSpPr>
            <p:nvPr/>
          </p:nvSpPr>
          <p:spPr bwMode="auto">
            <a:xfrm>
              <a:off x="3333" y="1599"/>
              <a:ext cx="638" cy="563"/>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4" name="AutoShape 64"/>
            <p:cNvSpPr>
              <a:spLocks noChangeArrowheads="1"/>
            </p:cNvSpPr>
            <p:nvPr/>
          </p:nvSpPr>
          <p:spPr bwMode="auto">
            <a:xfrm>
              <a:off x="3155" y="1771"/>
              <a:ext cx="640" cy="562"/>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5665" name="Group 65"/>
            <p:cNvGrpSpPr>
              <a:grpSpLocks/>
            </p:cNvGrpSpPr>
            <p:nvPr/>
          </p:nvGrpSpPr>
          <p:grpSpPr bwMode="auto">
            <a:xfrm>
              <a:off x="859" y="1926"/>
              <a:ext cx="2767" cy="1936"/>
              <a:chOff x="859" y="1926"/>
              <a:chExt cx="2767" cy="1936"/>
            </a:xfrm>
          </p:grpSpPr>
          <p:sp>
            <p:nvSpPr>
              <p:cNvPr id="25666" name="AutoShape 66"/>
              <p:cNvSpPr>
                <a:spLocks noChangeArrowheads="1"/>
              </p:cNvSpPr>
              <p:nvPr/>
            </p:nvSpPr>
            <p:spPr bwMode="auto">
              <a:xfrm>
                <a:off x="859" y="3301"/>
                <a:ext cx="640" cy="560"/>
              </a:xfrm>
              <a:prstGeom prst="cube">
                <a:avLst>
                  <a:gd name="adj" fmla="val 24995"/>
                </a:avLst>
              </a:prstGeom>
              <a:solidFill>
                <a:srgbClr val="FF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7" name="AutoShape 67"/>
              <p:cNvSpPr>
                <a:spLocks noChangeArrowheads="1"/>
              </p:cNvSpPr>
              <p:nvPr/>
            </p:nvSpPr>
            <p:spPr bwMode="auto">
              <a:xfrm>
                <a:off x="1391" y="3301"/>
                <a:ext cx="638" cy="560"/>
              </a:xfrm>
              <a:prstGeom prst="cube">
                <a:avLst>
                  <a:gd name="adj" fmla="val 24995"/>
                </a:avLst>
              </a:prstGeom>
              <a:solidFill>
                <a:srgbClr val="FF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8" name="AutoShape 68"/>
              <p:cNvSpPr>
                <a:spLocks noChangeArrowheads="1"/>
              </p:cNvSpPr>
              <p:nvPr/>
            </p:nvSpPr>
            <p:spPr bwMode="auto">
              <a:xfrm>
                <a:off x="859" y="2843"/>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9" name="AutoShape 69"/>
              <p:cNvSpPr>
                <a:spLocks noChangeArrowheads="1"/>
              </p:cNvSpPr>
              <p:nvPr/>
            </p:nvSpPr>
            <p:spPr bwMode="auto">
              <a:xfrm>
                <a:off x="860" y="2400"/>
                <a:ext cx="640" cy="561"/>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0" name="AutoShape 70"/>
              <p:cNvSpPr>
                <a:spLocks noChangeArrowheads="1"/>
              </p:cNvSpPr>
              <p:nvPr/>
            </p:nvSpPr>
            <p:spPr bwMode="auto">
              <a:xfrm>
                <a:off x="1391" y="2843"/>
                <a:ext cx="638"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1" name="AutoShape 71"/>
              <p:cNvSpPr>
                <a:spLocks noChangeArrowheads="1"/>
              </p:cNvSpPr>
              <p:nvPr/>
            </p:nvSpPr>
            <p:spPr bwMode="auto">
              <a:xfrm>
                <a:off x="1391" y="2384"/>
                <a:ext cx="638"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2" name="AutoShape 72"/>
              <p:cNvSpPr>
                <a:spLocks noChangeArrowheads="1"/>
              </p:cNvSpPr>
              <p:nvPr/>
            </p:nvSpPr>
            <p:spPr bwMode="auto">
              <a:xfrm>
                <a:off x="1923" y="3301"/>
                <a:ext cx="640" cy="560"/>
              </a:xfrm>
              <a:prstGeom prst="cube">
                <a:avLst>
                  <a:gd name="adj" fmla="val 24995"/>
                </a:avLst>
              </a:prstGeom>
              <a:solidFill>
                <a:srgbClr val="FF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3" name="AutoShape 73"/>
              <p:cNvSpPr>
                <a:spLocks noChangeArrowheads="1"/>
              </p:cNvSpPr>
              <p:nvPr/>
            </p:nvSpPr>
            <p:spPr bwMode="auto">
              <a:xfrm>
                <a:off x="1923" y="2843"/>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4" name="AutoShape 74"/>
              <p:cNvSpPr>
                <a:spLocks noChangeArrowheads="1"/>
              </p:cNvSpPr>
              <p:nvPr/>
            </p:nvSpPr>
            <p:spPr bwMode="auto">
              <a:xfrm>
                <a:off x="1923" y="2384"/>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5" name="AutoShape 75"/>
              <p:cNvSpPr>
                <a:spLocks noChangeArrowheads="1"/>
              </p:cNvSpPr>
              <p:nvPr/>
            </p:nvSpPr>
            <p:spPr bwMode="auto">
              <a:xfrm>
                <a:off x="2454" y="3301"/>
                <a:ext cx="640" cy="560"/>
              </a:xfrm>
              <a:prstGeom prst="cube">
                <a:avLst>
                  <a:gd name="adj" fmla="val 24995"/>
                </a:avLst>
              </a:prstGeom>
              <a:solidFill>
                <a:srgbClr val="FF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6" name="AutoShape 76"/>
              <p:cNvSpPr>
                <a:spLocks noChangeArrowheads="1"/>
              </p:cNvSpPr>
              <p:nvPr/>
            </p:nvSpPr>
            <p:spPr bwMode="auto">
              <a:xfrm>
                <a:off x="2454" y="2843"/>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7" name="AutoShape 77"/>
              <p:cNvSpPr>
                <a:spLocks noChangeArrowheads="1"/>
              </p:cNvSpPr>
              <p:nvPr/>
            </p:nvSpPr>
            <p:spPr bwMode="auto">
              <a:xfrm>
                <a:off x="2454" y="2384"/>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8" name="AutoShape 78"/>
              <p:cNvSpPr>
                <a:spLocks noChangeArrowheads="1"/>
              </p:cNvSpPr>
              <p:nvPr/>
            </p:nvSpPr>
            <p:spPr bwMode="auto">
              <a:xfrm>
                <a:off x="2987" y="3301"/>
                <a:ext cx="638" cy="560"/>
              </a:xfrm>
              <a:prstGeom prst="cube">
                <a:avLst>
                  <a:gd name="adj" fmla="val 24995"/>
                </a:avLst>
              </a:prstGeom>
              <a:solidFill>
                <a:srgbClr val="0033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9" name="AutoShape 79"/>
              <p:cNvSpPr>
                <a:spLocks noChangeArrowheads="1"/>
              </p:cNvSpPr>
              <p:nvPr/>
            </p:nvSpPr>
            <p:spPr bwMode="auto">
              <a:xfrm>
                <a:off x="2987" y="2843"/>
                <a:ext cx="638" cy="562"/>
              </a:xfrm>
              <a:prstGeom prst="cube">
                <a:avLst>
                  <a:gd name="adj" fmla="val 24995"/>
                </a:avLst>
              </a:prstGeom>
              <a:solidFill>
                <a:srgbClr val="96969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0" name="AutoShape 80"/>
              <p:cNvSpPr>
                <a:spLocks noChangeArrowheads="1"/>
              </p:cNvSpPr>
              <p:nvPr/>
            </p:nvSpPr>
            <p:spPr bwMode="auto">
              <a:xfrm>
                <a:off x="2987" y="2384"/>
                <a:ext cx="638" cy="562"/>
              </a:xfrm>
              <a:prstGeom prst="cube">
                <a:avLst>
                  <a:gd name="adj" fmla="val 24995"/>
                </a:avLst>
              </a:prstGeom>
              <a:solidFill>
                <a:srgbClr val="96969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1" name="AutoShape 81"/>
              <p:cNvSpPr>
                <a:spLocks noChangeArrowheads="1"/>
              </p:cNvSpPr>
              <p:nvPr/>
            </p:nvSpPr>
            <p:spPr bwMode="auto">
              <a:xfrm>
                <a:off x="860" y="1942"/>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2" name="AutoShape 82"/>
              <p:cNvSpPr>
                <a:spLocks noChangeArrowheads="1"/>
              </p:cNvSpPr>
              <p:nvPr/>
            </p:nvSpPr>
            <p:spPr bwMode="auto">
              <a:xfrm>
                <a:off x="1393" y="1942"/>
                <a:ext cx="638"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3" name="AutoShape 83"/>
              <p:cNvSpPr>
                <a:spLocks noChangeArrowheads="1"/>
              </p:cNvSpPr>
              <p:nvPr/>
            </p:nvSpPr>
            <p:spPr bwMode="auto">
              <a:xfrm>
                <a:off x="1924" y="1942"/>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4" name="AutoShape 84"/>
              <p:cNvSpPr>
                <a:spLocks noChangeArrowheads="1"/>
              </p:cNvSpPr>
              <p:nvPr/>
            </p:nvSpPr>
            <p:spPr bwMode="auto">
              <a:xfrm>
                <a:off x="2456" y="1942"/>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5" name="AutoShape 85"/>
              <p:cNvSpPr>
                <a:spLocks noChangeArrowheads="1"/>
              </p:cNvSpPr>
              <p:nvPr/>
            </p:nvSpPr>
            <p:spPr bwMode="auto">
              <a:xfrm>
                <a:off x="2987" y="1926"/>
                <a:ext cx="638" cy="562"/>
              </a:xfrm>
              <a:prstGeom prst="cube">
                <a:avLst>
                  <a:gd name="adj" fmla="val 24995"/>
                </a:avLst>
              </a:prstGeom>
              <a:solidFill>
                <a:srgbClr val="96969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5686" name="Rectangle 86"/>
            <p:cNvSpPr>
              <a:spLocks noChangeArrowheads="1"/>
            </p:cNvSpPr>
            <p:nvPr/>
          </p:nvSpPr>
          <p:spPr bwMode="auto">
            <a:xfrm>
              <a:off x="2504" y="1182"/>
              <a:ext cx="768"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sz="1600" i="1">
                  <a:solidFill>
                    <a:schemeClr val="tx1"/>
                  </a:solidFill>
                  <a:latin typeface="Arial" panose="020B0604020202020204" pitchFamily="34" charset="0"/>
                </a:rPr>
                <a:t> </a:t>
              </a:r>
            </a:p>
          </p:txBody>
        </p:sp>
        <p:sp>
          <p:nvSpPr>
            <p:cNvPr id="25687" name="Text Box 87"/>
            <p:cNvSpPr txBox="1">
              <a:spLocks noChangeArrowheads="1"/>
            </p:cNvSpPr>
            <p:nvPr/>
          </p:nvSpPr>
          <p:spPr bwMode="auto">
            <a:xfrm>
              <a:off x="1071" y="1300"/>
              <a:ext cx="466"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DVD</a:t>
              </a:r>
            </a:p>
          </p:txBody>
        </p:sp>
        <p:sp>
          <p:nvSpPr>
            <p:cNvPr id="25688" name="Text Box 88"/>
            <p:cNvSpPr txBox="1">
              <a:spLocks noChangeArrowheads="1"/>
            </p:cNvSpPr>
            <p:nvPr/>
          </p:nvSpPr>
          <p:spPr bwMode="auto">
            <a:xfrm>
              <a:off x="713" y="1669"/>
              <a:ext cx="448"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VCR</a:t>
              </a:r>
            </a:p>
          </p:txBody>
        </p:sp>
        <p:sp>
          <p:nvSpPr>
            <p:cNvPr id="25689" name="Text Box 89"/>
            <p:cNvSpPr txBox="1">
              <a:spLocks noChangeArrowheads="1"/>
            </p:cNvSpPr>
            <p:nvPr/>
          </p:nvSpPr>
          <p:spPr bwMode="auto">
            <a:xfrm>
              <a:off x="976" y="1492"/>
              <a:ext cx="312"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dirty="0">
                  <a:solidFill>
                    <a:schemeClr val="tx1"/>
                  </a:solidFill>
                </a:rPr>
                <a:t>PC</a:t>
              </a:r>
            </a:p>
          </p:txBody>
        </p:sp>
        <p:sp>
          <p:nvSpPr>
            <p:cNvPr id="25690" name="Text Box 90"/>
            <p:cNvSpPr txBox="1">
              <a:spLocks noChangeArrowheads="1"/>
            </p:cNvSpPr>
            <p:nvPr/>
          </p:nvSpPr>
          <p:spPr bwMode="auto">
            <a:xfrm>
              <a:off x="1507" y="1197"/>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1Qtr</a:t>
              </a:r>
            </a:p>
          </p:txBody>
        </p:sp>
        <p:sp>
          <p:nvSpPr>
            <p:cNvPr id="25691" name="Text Box 91"/>
            <p:cNvSpPr txBox="1">
              <a:spLocks noChangeArrowheads="1"/>
            </p:cNvSpPr>
            <p:nvPr/>
          </p:nvSpPr>
          <p:spPr bwMode="auto">
            <a:xfrm>
              <a:off x="2071" y="1185"/>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2Qtr</a:t>
              </a:r>
            </a:p>
          </p:txBody>
        </p:sp>
        <p:sp>
          <p:nvSpPr>
            <p:cNvPr id="25692" name="Text Box 92"/>
            <p:cNvSpPr txBox="1">
              <a:spLocks noChangeArrowheads="1"/>
            </p:cNvSpPr>
            <p:nvPr/>
          </p:nvSpPr>
          <p:spPr bwMode="auto">
            <a:xfrm>
              <a:off x="2563" y="1209"/>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3Qtr</a:t>
              </a:r>
            </a:p>
          </p:txBody>
        </p:sp>
        <p:sp>
          <p:nvSpPr>
            <p:cNvPr id="25693" name="Text Box 93"/>
            <p:cNvSpPr txBox="1">
              <a:spLocks noChangeArrowheads="1"/>
            </p:cNvSpPr>
            <p:nvPr/>
          </p:nvSpPr>
          <p:spPr bwMode="auto">
            <a:xfrm>
              <a:off x="3139" y="1221"/>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4Qtr</a:t>
              </a:r>
            </a:p>
          </p:txBody>
        </p:sp>
        <p:sp>
          <p:nvSpPr>
            <p:cNvPr id="25694" name="Text Box 94"/>
            <p:cNvSpPr txBox="1">
              <a:spLocks noChangeArrowheads="1"/>
            </p:cNvSpPr>
            <p:nvPr/>
          </p:nvSpPr>
          <p:spPr bwMode="auto">
            <a:xfrm>
              <a:off x="3970" y="1482"/>
              <a:ext cx="823"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spcBef>
                  <a:spcPts val="1250"/>
                </a:spcBef>
                <a:buClrTx/>
                <a:buFontTx/>
                <a:buNone/>
              </a:pPr>
              <a:r>
                <a:rPr lang="en-US" altLang="en-US" sz="2000">
                  <a:solidFill>
                    <a:schemeClr val="tx1"/>
                  </a:solidFill>
                </a:rPr>
                <a:t>    America</a:t>
              </a:r>
            </a:p>
          </p:txBody>
        </p:sp>
        <p:sp>
          <p:nvSpPr>
            <p:cNvPr id="25695" name="Text Box 95"/>
            <p:cNvSpPr txBox="1">
              <a:spLocks noChangeArrowheads="1"/>
            </p:cNvSpPr>
            <p:nvPr/>
          </p:nvSpPr>
          <p:spPr bwMode="auto">
            <a:xfrm>
              <a:off x="4037" y="1974"/>
              <a:ext cx="662"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spcBef>
                  <a:spcPts val="1250"/>
                </a:spcBef>
                <a:buClrTx/>
                <a:buFontTx/>
                <a:buNone/>
              </a:pPr>
              <a:r>
                <a:rPr lang="en-US" altLang="en-US" sz="2000">
                  <a:solidFill>
                    <a:schemeClr val="tx1"/>
                  </a:solidFill>
                </a:rPr>
                <a:t>  Europe</a:t>
              </a:r>
            </a:p>
          </p:txBody>
        </p:sp>
        <p:sp>
          <p:nvSpPr>
            <p:cNvPr id="25696" name="Text Box 96"/>
            <p:cNvSpPr txBox="1">
              <a:spLocks noChangeArrowheads="1"/>
            </p:cNvSpPr>
            <p:nvPr/>
          </p:nvSpPr>
          <p:spPr bwMode="auto">
            <a:xfrm>
              <a:off x="4187" y="2394"/>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spcBef>
                  <a:spcPts val="1250"/>
                </a:spcBef>
                <a:buClrTx/>
                <a:buFontTx/>
                <a:buNone/>
              </a:pPr>
              <a:r>
                <a:rPr lang="en-US" altLang="en-US" sz="2000">
                  <a:solidFill>
                    <a:schemeClr val="tx1"/>
                  </a:solidFill>
                </a:rPr>
                <a:t>Asia</a:t>
              </a:r>
            </a:p>
          </p:txBody>
        </p:sp>
        <p:sp>
          <p:nvSpPr>
            <p:cNvPr id="25697" name="Text Box 97"/>
            <p:cNvSpPr txBox="1">
              <a:spLocks noChangeArrowheads="1"/>
            </p:cNvSpPr>
            <p:nvPr/>
          </p:nvSpPr>
          <p:spPr bwMode="auto">
            <a:xfrm>
              <a:off x="4214" y="2874"/>
              <a:ext cx="375"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spcBef>
                  <a:spcPts val="1250"/>
                </a:spcBef>
                <a:buClrTx/>
                <a:buFontTx/>
                <a:buNone/>
              </a:pPr>
              <a:r>
                <a:rPr lang="en-US" altLang="en-US" sz="2000" i="1">
                  <a:solidFill>
                    <a:schemeClr val="tx1"/>
                  </a:solidFill>
                </a:rPr>
                <a:t>sum</a:t>
              </a:r>
            </a:p>
          </p:txBody>
        </p:sp>
      </p:grpSp>
      <p:sp>
        <p:nvSpPr>
          <p:cNvPr id="2" name="Rectangle 1"/>
          <p:cNvSpPr/>
          <p:nvPr/>
        </p:nvSpPr>
        <p:spPr>
          <a:xfrm>
            <a:off x="6153582" y="5880101"/>
            <a:ext cx="1661673" cy="461665"/>
          </a:xfrm>
          <a:prstGeom prst="rect">
            <a:avLst/>
          </a:prstGeom>
        </p:spPr>
        <p:txBody>
          <a:bodyPr wrap="none">
            <a:spAutoFit/>
          </a:bodyPr>
          <a:lstStyle/>
          <a:p>
            <a:r>
              <a:rPr lang="en-US" dirty="0"/>
              <a:t>ALL,ALL,ALL</a:t>
            </a:r>
          </a:p>
        </p:txBody>
      </p:sp>
      <p:sp>
        <p:nvSpPr>
          <p:cNvPr id="3" name="Slide Number Placeholder 2"/>
          <p:cNvSpPr>
            <a:spLocks noGrp="1"/>
          </p:cNvSpPr>
          <p:nvPr>
            <p:ph type="sldNum" sz="quarter" idx="12"/>
          </p:nvPr>
        </p:nvSpPr>
        <p:spPr/>
        <p:txBody>
          <a:bodyPr/>
          <a:lstStyle/>
          <a:p>
            <a:fld id="{35B54189-C436-47D0-AC37-8484B13A8E13}" type="slidenum">
              <a:rPr lang="en-US" smtClean="0"/>
              <a:pPr/>
              <a:t>26</a:t>
            </a:fld>
            <a:endParaRPr lang="en-US"/>
          </a:p>
        </p:txBody>
      </p:sp>
    </p:spTree>
    <p:extLst>
      <p:ext uri="{BB962C8B-B14F-4D97-AF65-F5344CB8AC3E}">
        <p14:creationId xmlns:p14="http://schemas.microsoft.com/office/powerpoint/2010/main" val="3986266714"/>
      </p:ext>
    </p:extLst>
  </p:cSld>
  <p:clrMapOvr>
    <a:masterClrMapping/>
  </p:clrMapOvr>
  <p:transition spd="med">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56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fill="hold" nodeType="clickEffect">
                                  <p:stCondLst>
                                    <p:cond delay="0"/>
                                  </p:stCondLst>
                                  <p:childTnLst>
                                    <p:set>
                                      <p:cBhvr additive="repl">
                                        <p:cTn id="10" dur="1" fill="hold">
                                          <p:stCondLst>
                                            <p:cond delay="0"/>
                                          </p:stCondLst>
                                        </p:cTn>
                                        <p:tgtEl>
                                          <p:spTgt spid="25602"/>
                                        </p:tgtEl>
                                        <p:attrNameLst>
                                          <p:attrName>style.visibility</p:attrName>
                                        </p:attrNameLst>
                                      </p:cBhvr>
                                      <p:to>
                                        <p:strVal val="visible"/>
                                      </p:to>
                                    </p:set>
                                    <p:animEffect transition="in" filter="dissolve">
                                      <p:cBhvr additive="repl">
                                        <p:cTn id="11"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Rectangle 98"/>
          <p:cNvSpPr/>
          <p:nvPr/>
        </p:nvSpPr>
        <p:spPr>
          <a:xfrm>
            <a:off x="0" y="6029722"/>
            <a:ext cx="9144000" cy="855662"/>
          </a:xfrm>
          <a:prstGeom prst="rect">
            <a:avLst/>
          </a:prstGeom>
          <a:solidFill>
            <a:sysClr val="window" lastClr="FFFFFF"/>
          </a:solidFill>
          <a:ln w="25400" cap="flat" cmpd="sng" algn="ctr">
            <a:noFill/>
            <a:prstDash val="solid"/>
          </a:ln>
          <a:effectLst/>
        </p:spPr>
        <p:txBody>
          <a:bodyPr rtlCol="0" anchor="ctr"/>
          <a:lstStyle/>
          <a:p>
            <a:pPr algn="ctr" fontAlgn="auto">
              <a:spcBef>
                <a:spcPts val="0"/>
              </a:spcBef>
              <a:spcAft>
                <a:spcPts val="0"/>
              </a:spcAft>
              <a:defRPr/>
            </a:pPr>
            <a:r>
              <a:rPr kumimoji="0" lang="en-US" sz="3200" b="1" i="0" u="none" strike="noStrike" kern="0" cap="none" spc="0" normalizeH="0" baseline="0" noProof="0" dirty="0">
                <a:ln>
                  <a:noFill/>
                </a:ln>
                <a:solidFill>
                  <a:srgbClr val="002060"/>
                </a:solidFill>
                <a:effectLst/>
                <a:uLnTx/>
                <a:uFillTx/>
                <a:latin typeface="+mj-lt"/>
                <a:cs typeface="Arial"/>
              </a:rPr>
              <a:t>Super-aggregate: Field</a:t>
            </a:r>
            <a:r>
              <a:rPr kumimoji="0" lang="en-US" sz="3200" b="1" i="0" u="none" strike="noStrike" kern="0" cap="none" spc="0" normalizeH="0" noProof="0" dirty="0">
                <a:ln>
                  <a:noFill/>
                </a:ln>
                <a:solidFill>
                  <a:srgbClr val="002060"/>
                </a:solidFill>
                <a:effectLst/>
                <a:uLnTx/>
                <a:uFillTx/>
                <a:latin typeface="+mj-lt"/>
                <a:cs typeface="Arial"/>
              </a:rPr>
              <a:t> absent from GROUP BY clause</a:t>
            </a:r>
          </a:p>
          <a:p>
            <a:pPr algn="ctr" fontAlgn="auto">
              <a:spcBef>
                <a:spcPts val="0"/>
              </a:spcBef>
              <a:spcAft>
                <a:spcPts val="0"/>
              </a:spcAft>
              <a:defRPr/>
            </a:pPr>
            <a:r>
              <a:rPr lang="en-US" sz="3200" b="1" kern="0" dirty="0">
                <a:solidFill>
                  <a:srgbClr val="002060"/>
                </a:solidFill>
                <a:latin typeface="+mj-lt"/>
                <a:cs typeface="Arial"/>
              </a:rPr>
              <a:t>in a query used to build a cube cell =&gt; ‘ALL’</a:t>
            </a:r>
          </a:p>
        </p:txBody>
      </p:sp>
      <p:sp>
        <p:nvSpPr>
          <p:cNvPr id="25601" name="Rectangle 1"/>
          <p:cNvSpPr>
            <a:spLocks noGrp="1" noChangeArrowheads="1"/>
          </p:cNvSpPr>
          <p:nvPr>
            <p:ph type="title"/>
          </p:nvPr>
        </p:nvSpPr>
        <p:spPr>
          <a:xfrm>
            <a:off x="0" y="0"/>
            <a:ext cx="9144000" cy="990600"/>
          </a:xfrm>
          <a:ln/>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Cube: Computing “super-aggregates”</a:t>
            </a:r>
          </a:p>
        </p:txBody>
      </p:sp>
      <p:sp>
        <p:nvSpPr>
          <p:cNvPr id="25602" name="AutoShape 2"/>
          <p:cNvSpPr>
            <a:spLocks noChangeArrowheads="1"/>
          </p:cNvSpPr>
          <p:nvPr/>
        </p:nvSpPr>
        <p:spPr bwMode="auto">
          <a:xfrm>
            <a:off x="6378575" y="1283023"/>
            <a:ext cx="2403475" cy="657490"/>
          </a:xfrm>
          <a:prstGeom prst="wedgeRoundRectCallout">
            <a:avLst>
              <a:gd name="adj1" fmla="val -41671"/>
              <a:gd name="adj2" fmla="val 66667"/>
              <a:gd name="adj3" fmla="val 16667"/>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b="1">
                <a:solidFill>
                  <a:schemeClr val="tx1"/>
                </a:solidFill>
              </a:rPr>
              <a:t>Total annual sales</a:t>
            </a:r>
          </a:p>
          <a:p>
            <a:pPr algn="ctr">
              <a:buClrTx/>
              <a:buFontTx/>
              <a:buNone/>
            </a:pPr>
            <a:r>
              <a:rPr lang="en-US" altLang="en-US" sz="2000" b="1">
                <a:solidFill>
                  <a:schemeClr val="tx1"/>
                </a:solidFill>
              </a:rPr>
              <a:t>of  DVDs in America</a:t>
            </a:r>
          </a:p>
        </p:txBody>
      </p:sp>
      <p:grpSp>
        <p:nvGrpSpPr>
          <p:cNvPr id="25603" name="Group 3"/>
          <p:cNvGrpSpPr>
            <a:grpSpLocks/>
          </p:cNvGrpSpPr>
          <p:nvPr/>
        </p:nvGrpSpPr>
        <p:grpSpPr bwMode="auto">
          <a:xfrm>
            <a:off x="896937" y="1384623"/>
            <a:ext cx="6991350" cy="3533775"/>
            <a:chOff x="565" y="1000"/>
            <a:chExt cx="4404" cy="2226"/>
          </a:xfrm>
        </p:grpSpPr>
        <p:sp>
          <p:nvSpPr>
            <p:cNvPr id="25604" name="Rectangle 4"/>
            <p:cNvSpPr>
              <a:spLocks noChangeArrowheads="1"/>
            </p:cNvSpPr>
            <p:nvPr/>
          </p:nvSpPr>
          <p:spPr bwMode="auto">
            <a:xfrm>
              <a:off x="2457" y="1000"/>
              <a:ext cx="793"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b="1">
                  <a:solidFill>
                    <a:schemeClr val="tx1"/>
                  </a:solidFill>
                </a:rPr>
                <a:t>Quarter</a:t>
              </a:r>
            </a:p>
          </p:txBody>
        </p:sp>
        <p:sp>
          <p:nvSpPr>
            <p:cNvPr id="25605" name="Rectangle 5"/>
            <p:cNvSpPr>
              <a:spLocks noChangeArrowheads="1"/>
            </p:cNvSpPr>
            <p:nvPr/>
          </p:nvSpPr>
          <p:spPr bwMode="auto">
            <a:xfrm rot="18600000">
              <a:off x="320" y="1332"/>
              <a:ext cx="779"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b="1" dirty="0">
                  <a:solidFill>
                    <a:schemeClr val="tx1"/>
                  </a:solidFill>
                </a:rPr>
                <a:t>Product</a:t>
              </a:r>
            </a:p>
          </p:txBody>
        </p:sp>
        <p:sp>
          <p:nvSpPr>
            <p:cNvPr id="25606" name="Rectangle 6"/>
            <p:cNvSpPr>
              <a:spLocks noChangeArrowheads="1"/>
            </p:cNvSpPr>
            <p:nvPr/>
          </p:nvSpPr>
          <p:spPr bwMode="auto">
            <a:xfrm>
              <a:off x="4621" y="1936"/>
              <a:ext cx="348" cy="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b="1">
                  <a:solidFill>
                    <a:schemeClr val="tx1"/>
                  </a:solidFill>
                </a:rPr>
                <a:t>Region</a:t>
              </a:r>
            </a:p>
          </p:txBody>
        </p:sp>
        <p:grpSp>
          <p:nvGrpSpPr>
            <p:cNvPr id="25607" name="Group 7"/>
            <p:cNvGrpSpPr>
              <a:grpSpLocks/>
            </p:cNvGrpSpPr>
            <p:nvPr/>
          </p:nvGrpSpPr>
          <p:grpSpPr bwMode="auto">
            <a:xfrm>
              <a:off x="1037" y="1428"/>
              <a:ext cx="2590" cy="1798"/>
              <a:chOff x="1037" y="1428"/>
              <a:chExt cx="2590" cy="1798"/>
            </a:xfrm>
          </p:grpSpPr>
          <p:sp>
            <p:nvSpPr>
              <p:cNvPr id="25608" name="AutoShape 8"/>
              <p:cNvSpPr>
                <a:spLocks noChangeArrowheads="1"/>
              </p:cNvSpPr>
              <p:nvPr/>
            </p:nvSpPr>
            <p:spPr bwMode="auto">
              <a:xfrm>
                <a:off x="2987" y="2343"/>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09" name="AutoShape 9"/>
              <p:cNvSpPr>
                <a:spLocks noChangeArrowheads="1"/>
              </p:cNvSpPr>
              <p:nvPr/>
            </p:nvSpPr>
            <p:spPr bwMode="auto">
              <a:xfrm>
                <a:off x="2987" y="1883"/>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0" name="AutoShape 10"/>
              <p:cNvSpPr>
                <a:spLocks noChangeArrowheads="1"/>
              </p:cNvSpPr>
              <p:nvPr/>
            </p:nvSpPr>
            <p:spPr bwMode="auto">
              <a:xfrm>
                <a:off x="2809" y="2500"/>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1" name="AutoShape 11"/>
              <p:cNvSpPr>
                <a:spLocks noChangeArrowheads="1"/>
              </p:cNvSpPr>
              <p:nvPr/>
            </p:nvSpPr>
            <p:spPr bwMode="auto">
              <a:xfrm>
                <a:off x="2811" y="2046"/>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5612" name="Group 12"/>
              <p:cNvGrpSpPr>
                <a:grpSpLocks/>
              </p:cNvGrpSpPr>
              <p:nvPr/>
            </p:nvGrpSpPr>
            <p:grpSpPr bwMode="auto">
              <a:xfrm>
                <a:off x="1037" y="2664"/>
                <a:ext cx="2234" cy="562"/>
                <a:chOff x="1037" y="2664"/>
                <a:chExt cx="2234" cy="562"/>
              </a:xfrm>
            </p:grpSpPr>
            <p:sp>
              <p:nvSpPr>
                <p:cNvPr id="25613" name="AutoShape 13"/>
                <p:cNvSpPr>
                  <a:spLocks noChangeArrowheads="1"/>
                </p:cNvSpPr>
                <p:nvPr/>
              </p:nvSpPr>
              <p:spPr bwMode="auto">
                <a:xfrm>
                  <a:off x="1037" y="2664"/>
                  <a:ext cx="639"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4" name="AutoShape 14"/>
                <p:cNvSpPr>
                  <a:spLocks noChangeArrowheads="1"/>
                </p:cNvSpPr>
                <p:nvPr/>
              </p:nvSpPr>
              <p:spPr bwMode="auto">
                <a:xfrm>
                  <a:off x="1569" y="2664"/>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5" name="AutoShape 15"/>
                <p:cNvSpPr>
                  <a:spLocks noChangeArrowheads="1"/>
                </p:cNvSpPr>
                <p:nvPr/>
              </p:nvSpPr>
              <p:spPr bwMode="auto">
                <a:xfrm>
                  <a:off x="2100" y="2664"/>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6" name="AutoShape 16"/>
                <p:cNvSpPr>
                  <a:spLocks noChangeArrowheads="1"/>
                </p:cNvSpPr>
                <p:nvPr/>
              </p:nvSpPr>
              <p:spPr bwMode="auto">
                <a:xfrm>
                  <a:off x="2633" y="2664"/>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nvGrpSpPr>
              <p:cNvPr id="25617" name="Group 17"/>
              <p:cNvGrpSpPr>
                <a:grpSpLocks/>
              </p:cNvGrpSpPr>
              <p:nvPr/>
            </p:nvGrpSpPr>
            <p:grpSpPr bwMode="auto">
              <a:xfrm>
                <a:off x="1037" y="2221"/>
                <a:ext cx="2234" cy="562"/>
                <a:chOff x="1037" y="2221"/>
                <a:chExt cx="2234" cy="562"/>
              </a:xfrm>
            </p:grpSpPr>
            <p:sp>
              <p:nvSpPr>
                <p:cNvPr id="25618" name="AutoShape 18"/>
                <p:cNvSpPr>
                  <a:spLocks noChangeArrowheads="1"/>
                </p:cNvSpPr>
                <p:nvPr/>
              </p:nvSpPr>
              <p:spPr bwMode="auto">
                <a:xfrm>
                  <a:off x="1037" y="2221"/>
                  <a:ext cx="639"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19" name="AutoShape 19"/>
                <p:cNvSpPr>
                  <a:spLocks noChangeArrowheads="1"/>
                </p:cNvSpPr>
                <p:nvPr/>
              </p:nvSpPr>
              <p:spPr bwMode="auto">
                <a:xfrm>
                  <a:off x="1569" y="222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0" name="AutoShape 20"/>
                <p:cNvSpPr>
                  <a:spLocks noChangeArrowheads="1"/>
                </p:cNvSpPr>
                <p:nvPr/>
              </p:nvSpPr>
              <p:spPr bwMode="auto">
                <a:xfrm>
                  <a:off x="2100" y="222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1" name="AutoShape 21"/>
                <p:cNvSpPr>
                  <a:spLocks noChangeArrowheads="1"/>
                </p:cNvSpPr>
                <p:nvPr/>
              </p:nvSpPr>
              <p:spPr bwMode="auto">
                <a:xfrm>
                  <a:off x="2633" y="2221"/>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5622" name="AutoShape 22"/>
              <p:cNvSpPr>
                <a:spLocks noChangeArrowheads="1"/>
              </p:cNvSpPr>
              <p:nvPr/>
            </p:nvSpPr>
            <p:spPr bwMode="auto">
              <a:xfrm>
                <a:off x="1391"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3" name="AutoShape 23"/>
              <p:cNvSpPr>
                <a:spLocks noChangeArrowheads="1"/>
              </p:cNvSpPr>
              <p:nvPr/>
            </p:nvSpPr>
            <p:spPr bwMode="auto">
              <a:xfrm>
                <a:off x="1215" y="1599"/>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4" name="AutoShape 24"/>
              <p:cNvSpPr>
                <a:spLocks noChangeArrowheads="1"/>
              </p:cNvSpPr>
              <p:nvPr/>
            </p:nvSpPr>
            <p:spPr bwMode="auto">
              <a:xfrm>
                <a:off x="1924" y="1428"/>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5" name="AutoShape 25"/>
              <p:cNvSpPr>
                <a:spLocks noChangeArrowheads="1"/>
              </p:cNvSpPr>
              <p:nvPr/>
            </p:nvSpPr>
            <p:spPr bwMode="auto">
              <a:xfrm>
                <a:off x="1746" y="1599"/>
                <a:ext cx="640"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6" name="AutoShape 26"/>
              <p:cNvSpPr>
                <a:spLocks noChangeArrowheads="1"/>
              </p:cNvSpPr>
              <p:nvPr/>
            </p:nvSpPr>
            <p:spPr bwMode="auto">
              <a:xfrm>
                <a:off x="2455"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7" name="AutoShape 27"/>
              <p:cNvSpPr>
                <a:spLocks noChangeArrowheads="1"/>
              </p:cNvSpPr>
              <p:nvPr/>
            </p:nvSpPr>
            <p:spPr bwMode="auto">
              <a:xfrm>
                <a:off x="2278" y="1599"/>
                <a:ext cx="640"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8" name="AutoShape 28"/>
              <p:cNvSpPr>
                <a:spLocks noChangeArrowheads="1"/>
              </p:cNvSpPr>
              <p:nvPr/>
            </p:nvSpPr>
            <p:spPr bwMode="auto">
              <a:xfrm>
                <a:off x="2987"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29" name="AutoShape 29"/>
              <p:cNvSpPr>
                <a:spLocks noChangeArrowheads="1"/>
              </p:cNvSpPr>
              <p:nvPr/>
            </p:nvSpPr>
            <p:spPr bwMode="auto">
              <a:xfrm>
                <a:off x="2811" y="1599"/>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5630" name="Group 30"/>
              <p:cNvGrpSpPr>
                <a:grpSpLocks/>
              </p:cNvGrpSpPr>
              <p:nvPr/>
            </p:nvGrpSpPr>
            <p:grpSpPr bwMode="auto">
              <a:xfrm>
                <a:off x="1037" y="1771"/>
                <a:ext cx="2234" cy="562"/>
                <a:chOff x="1037" y="1771"/>
                <a:chExt cx="2234" cy="562"/>
              </a:xfrm>
            </p:grpSpPr>
            <p:sp>
              <p:nvSpPr>
                <p:cNvPr id="25631" name="AutoShape 31"/>
                <p:cNvSpPr>
                  <a:spLocks noChangeArrowheads="1"/>
                </p:cNvSpPr>
                <p:nvPr/>
              </p:nvSpPr>
              <p:spPr bwMode="auto">
                <a:xfrm>
                  <a:off x="1037" y="1771"/>
                  <a:ext cx="639"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32" name="AutoShape 32"/>
                <p:cNvSpPr>
                  <a:spLocks noChangeArrowheads="1"/>
                </p:cNvSpPr>
                <p:nvPr/>
              </p:nvSpPr>
              <p:spPr bwMode="auto">
                <a:xfrm>
                  <a:off x="1569" y="177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33" name="AutoShape 33"/>
                <p:cNvSpPr>
                  <a:spLocks noChangeArrowheads="1"/>
                </p:cNvSpPr>
                <p:nvPr/>
              </p:nvSpPr>
              <p:spPr bwMode="auto">
                <a:xfrm>
                  <a:off x="2100" y="177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34" name="AutoShape 34"/>
                <p:cNvSpPr>
                  <a:spLocks noChangeArrowheads="1"/>
                </p:cNvSpPr>
                <p:nvPr/>
              </p:nvSpPr>
              <p:spPr bwMode="auto">
                <a:xfrm>
                  <a:off x="2633" y="1771"/>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grpSp>
      </p:grpSp>
      <p:grpSp>
        <p:nvGrpSpPr>
          <p:cNvPr id="25635" name="Group 35"/>
          <p:cNvGrpSpPr>
            <a:grpSpLocks/>
          </p:cNvGrpSpPr>
          <p:nvPr/>
        </p:nvGrpSpPr>
        <p:grpSpPr bwMode="auto">
          <a:xfrm>
            <a:off x="760413" y="1673548"/>
            <a:ext cx="6848475" cy="4379913"/>
            <a:chOff x="479" y="1182"/>
            <a:chExt cx="4314" cy="2759"/>
          </a:xfrm>
        </p:grpSpPr>
        <p:sp>
          <p:nvSpPr>
            <p:cNvPr id="25638" name="AutoShape 38"/>
            <p:cNvSpPr>
              <a:spLocks noChangeArrowheads="1"/>
            </p:cNvSpPr>
            <p:nvPr/>
          </p:nvSpPr>
          <p:spPr bwMode="auto">
            <a:xfrm flipH="1">
              <a:off x="3640" y="3755"/>
              <a:ext cx="208" cy="186"/>
            </a:xfrm>
            <a:prstGeom prst="rightArrow">
              <a:avLst>
                <a:gd name="adj1" fmla="val 50000"/>
                <a:gd name="adj2" fmla="val 55919"/>
              </a:avLst>
            </a:prstGeom>
            <a:solidFill>
              <a:srgbClr val="000000"/>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39" name="AutoShape 39"/>
            <p:cNvSpPr>
              <a:spLocks noChangeArrowheads="1"/>
            </p:cNvSpPr>
            <p:nvPr/>
          </p:nvSpPr>
          <p:spPr bwMode="auto">
            <a:xfrm>
              <a:off x="3509" y="2787"/>
              <a:ext cx="639" cy="562"/>
            </a:xfrm>
            <a:prstGeom prst="cube">
              <a:avLst>
                <a:gd name="adj" fmla="val 24995"/>
              </a:avLst>
            </a:prstGeom>
            <a:solidFill>
              <a:srgbClr val="33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0" name="AutoShape 40"/>
            <p:cNvSpPr>
              <a:spLocks noChangeArrowheads="1"/>
            </p:cNvSpPr>
            <p:nvPr/>
          </p:nvSpPr>
          <p:spPr bwMode="auto">
            <a:xfrm>
              <a:off x="3509" y="2328"/>
              <a:ext cx="639" cy="563"/>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1" name="AutoShape 41"/>
            <p:cNvSpPr>
              <a:spLocks noChangeArrowheads="1"/>
            </p:cNvSpPr>
            <p:nvPr/>
          </p:nvSpPr>
          <p:spPr bwMode="auto">
            <a:xfrm>
              <a:off x="3509" y="1870"/>
              <a:ext cx="639" cy="562"/>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2" name="AutoShape 42"/>
            <p:cNvSpPr>
              <a:spLocks noChangeArrowheads="1"/>
            </p:cNvSpPr>
            <p:nvPr/>
          </p:nvSpPr>
          <p:spPr bwMode="auto">
            <a:xfrm>
              <a:off x="3332" y="2958"/>
              <a:ext cx="639" cy="563"/>
            </a:xfrm>
            <a:prstGeom prst="cube">
              <a:avLst>
                <a:gd name="adj" fmla="val 24995"/>
              </a:avLst>
            </a:prstGeom>
            <a:solidFill>
              <a:srgbClr val="33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3" name="AutoShape 43"/>
            <p:cNvSpPr>
              <a:spLocks noChangeArrowheads="1"/>
            </p:cNvSpPr>
            <p:nvPr/>
          </p:nvSpPr>
          <p:spPr bwMode="auto">
            <a:xfrm>
              <a:off x="3332" y="2500"/>
              <a:ext cx="639" cy="562"/>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4" name="AutoShape 44"/>
            <p:cNvSpPr>
              <a:spLocks noChangeArrowheads="1"/>
            </p:cNvSpPr>
            <p:nvPr/>
          </p:nvSpPr>
          <p:spPr bwMode="auto">
            <a:xfrm>
              <a:off x="3332" y="2043"/>
              <a:ext cx="639" cy="561"/>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5" name="AutoShape 45"/>
            <p:cNvSpPr>
              <a:spLocks noChangeArrowheads="1"/>
            </p:cNvSpPr>
            <p:nvPr/>
          </p:nvSpPr>
          <p:spPr bwMode="auto">
            <a:xfrm>
              <a:off x="3154" y="3130"/>
              <a:ext cx="640" cy="562"/>
            </a:xfrm>
            <a:prstGeom prst="cube">
              <a:avLst>
                <a:gd name="adj" fmla="val 24995"/>
              </a:avLst>
            </a:prstGeom>
            <a:solidFill>
              <a:srgbClr val="33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6" name="AutoShape 46"/>
            <p:cNvSpPr>
              <a:spLocks noChangeArrowheads="1"/>
            </p:cNvSpPr>
            <p:nvPr/>
          </p:nvSpPr>
          <p:spPr bwMode="auto">
            <a:xfrm>
              <a:off x="3154" y="2673"/>
              <a:ext cx="640" cy="561"/>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7" name="AutoShape 47"/>
            <p:cNvSpPr>
              <a:spLocks noChangeArrowheads="1"/>
            </p:cNvSpPr>
            <p:nvPr/>
          </p:nvSpPr>
          <p:spPr bwMode="auto">
            <a:xfrm>
              <a:off x="3154" y="2214"/>
              <a:ext cx="640" cy="563"/>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48" name="Rectangle 48"/>
            <p:cNvSpPr>
              <a:spLocks noChangeArrowheads="1"/>
            </p:cNvSpPr>
            <p:nvPr/>
          </p:nvSpPr>
          <p:spPr bwMode="auto">
            <a:xfrm>
              <a:off x="479" y="1866"/>
              <a:ext cx="42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sz="2000" i="1">
                  <a:solidFill>
                    <a:schemeClr val="tx1"/>
                  </a:solidFill>
                  <a:latin typeface="Arial" panose="020B0604020202020204" pitchFamily="34" charset="0"/>
                </a:rPr>
                <a:t>sum</a:t>
              </a:r>
            </a:p>
          </p:txBody>
        </p:sp>
        <p:sp>
          <p:nvSpPr>
            <p:cNvPr id="25649" name="Rectangle 49"/>
            <p:cNvSpPr>
              <a:spLocks noChangeArrowheads="1"/>
            </p:cNvSpPr>
            <p:nvPr/>
          </p:nvSpPr>
          <p:spPr bwMode="auto">
            <a:xfrm>
              <a:off x="3651" y="1206"/>
              <a:ext cx="42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sz="2000" i="1">
                  <a:solidFill>
                    <a:schemeClr val="tx1"/>
                  </a:solidFill>
                  <a:latin typeface="Arial" panose="020B0604020202020204" pitchFamily="34" charset="0"/>
                </a:rPr>
                <a:t>sum</a:t>
              </a:r>
            </a:p>
          </p:txBody>
        </p:sp>
        <p:sp>
          <p:nvSpPr>
            <p:cNvPr id="25650" name="AutoShape 50"/>
            <p:cNvSpPr>
              <a:spLocks noChangeArrowheads="1"/>
            </p:cNvSpPr>
            <p:nvPr/>
          </p:nvSpPr>
          <p:spPr bwMode="auto">
            <a:xfrm>
              <a:off x="1382"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1" name="AutoShape 51"/>
            <p:cNvSpPr>
              <a:spLocks noChangeArrowheads="1"/>
            </p:cNvSpPr>
            <p:nvPr/>
          </p:nvSpPr>
          <p:spPr bwMode="auto">
            <a:xfrm>
              <a:off x="1206" y="1599"/>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2" name="AutoShape 52"/>
            <p:cNvSpPr>
              <a:spLocks noChangeArrowheads="1"/>
            </p:cNvSpPr>
            <p:nvPr/>
          </p:nvSpPr>
          <p:spPr bwMode="auto">
            <a:xfrm>
              <a:off x="1028" y="1771"/>
              <a:ext cx="639"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3" name="AutoShape 53"/>
            <p:cNvSpPr>
              <a:spLocks noChangeArrowheads="1"/>
            </p:cNvSpPr>
            <p:nvPr/>
          </p:nvSpPr>
          <p:spPr bwMode="auto">
            <a:xfrm>
              <a:off x="1915" y="1428"/>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4" name="AutoShape 54"/>
            <p:cNvSpPr>
              <a:spLocks noChangeArrowheads="1"/>
            </p:cNvSpPr>
            <p:nvPr/>
          </p:nvSpPr>
          <p:spPr bwMode="auto">
            <a:xfrm>
              <a:off x="1737" y="1599"/>
              <a:ext cx="640"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5" name="AutoShape 55"/>
            <p:cNvSpPr>
              <a:spLocks noChangeArrowheads="1"/>
            </p:cNvSpPr>
            <p:nvPr/>
          </p:nvSpPr>
          <p:spPr bwMode="auto">
            <a:xfrm>
              <a:off x="1560" y="177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6" name="AutoShape 56"/>
            <p:cNvSpPr>
              <a:spLocks noChangeArrowheads="1"/>
            </p:cNvSpPr>
            <p:nvPr/>
          </p:nvSpPr>
          <p:spPr bwMode="auto">
            <a:xfrm>
              <a:off x="2446"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7" name="AutoShape 57"/>
            <p:cNvSpPr>
              <a:spLocks noChangeArrowheads="1"/>
            </p:cNvSpPr>
            <p:nvPr/>
          </p:nvSpPr>
          <p:spPr bwMode="auto">
            <a:xfrm>
              <a:off x="2269" y="1599"/>
              <a:ext cx="640"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8" name="AutoShape 58"/>
            <p:cNvSpPr>
              <a:spLocks noChangeArrowheads="1"/>
            </p:cNvSpPr>
            <p:nvPr/>
          </p:nvSpPr>
          <p:spPr bwMode="auto">
            <a:xfrm>
              <a:off x="2091" y="1771"/>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59" name="AutoShape 59"/>
            <p:cNvSpPr>
              <a:spLocks noChangeArrowheads="1"/>
            </p:cNvSpPr>
            <p:nvPr/>
          </p:nvSpPr>
          <p:spPr bwMode="auto">
            <a:xfrm>
              <a:off x="2978" y="1428"/>
              <a:ext cx="640"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0" name="AutoShape 60"/>
            <p:cNvSpPr>
              <a:spLocks noChangeArrowheads="1"/>
            </p:cNvSpPr>
            <p:nvPr/>
          </p:nvSpPr>
          <p:spPr bwMode="auto">
            <a:xfrm>
              <a:off x="2802" y="1599"/>
              <a:ext cx="638" cy="563"/>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1" name="AutoShape 61"/>
            <p:cNvSpPr>
              <a:spLocks noChangeArrowheads="1"/>
            </p:cNvSpPr>
            <p:nvPr/>
          </p:nvSpPr>
          <p:spPr bwMode="auto">
            <a:xfrm>
              <a:off x="2624" y="1771"/>
              <a:ext cx="638" cy="562"/>
            </a:xfrm>
            <a:prstGeom prst="cube">
              <a:avLst>
                <a:gd name="adj" fmla="val 24995"/>
              </a:avLst>
            </a:prstGeom>
            <a:solidFill>
              <a:srgbClr val="FFFFFF"/>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2" name="AutoShape 62"/>
            <p:cNvSpPr>
              <a:spLocks noChangeArrowheads="1"/>
            </p:cNvSpPr>
            <p:nvPr/>
          </p:nvSpPr>
          <p:spPr bwMode="auto">
            <a:xfrm>
              <a:off x="3511" y="1428"/>
              <a:ext cx="638" cy="562"/>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3" name="AutoShape 63"/>
            <p:cNvSpPr>
              <a:spLocks noChangeArrowheads="1"/>
            </p:cNvSpPr>
            <p:nvPr/>
          </p:nvSpPr>
          <p:spPr bwMode="auto">
            <a:xfrm>
              <a:off x="3333" y="1599"/>
              <a:ext cx="638" cy="563"/>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4" name="AutoShape 64"/>
            <p:cNvSpPr>
              <a:spLocks noChangeArrowheads="1"/>
            </p:cNvSpPr>
            <p:nvPr/>
          </p:nvSpPr>
          <p:spPr bwMode="auto">
            <a:xfrm>
              <a:off x="3155" y="1771"/>
              <a:ext cx="640" cy="562"/>
            </a:xfrm>
            <a:prstGeom prst="cube">
              <a:avLst>
                <a:gd name="adj" fmla="val 24995"/>
              </a:avLst>
            </a:prstGeom>
            <a:solidFill>
              <a:srgbClr val="CCFFCC"/>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nvGrpSpPr>
            <p:cNvPr id="25665" name="Group 65"/>
            <p:cNvGrpSpPr>
              <a:grpSpLocks/>
            </p:cNvGrpSpPr>
            <p:nvPr/>
          </p:nvGrpSpPr>
          <p:grpSpPr bwMode="auto">
            <a:xfrm>
              <a:off x="859" y="1926"/>
              <a:ext cx="2767" cy="1936"/>
              <a:chOff x="859" y="1926"/>
              <a:chExt cx="2767" cy="1936"/>
            </a:xfrm>
          </p:grpSpPr>
          <p:sp>
            <p:nvSpPr>
              <p:cNvPr id="25666" name="AutoShape 66"/>
              <p:cNvSpPr>
                <a:spLocks noChangeArrowheads="1"/>
              </p:cNvSpPr>
              <p:nvPr/>
            </p:nvSpPr>
            <p:spPr bwMode="auto">
              <a:xfrm>
                <a:off x="859" y="3301"/>
                <a:ext cx="640" cy="560"/>
              </a:xfrm>
              <a:prstGeom prst="cube">
                <a:avLst>
                  <a:gd name="adj" fmla="val 24995"/>
                </a:avLst>
              </a:prstGeom>
              <a:solidFill>
                <a:srgbClr val="FF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7" name="AutoShape 67"/>
              <p:cNvSpPr>
                <a:spLocks noChangeArrowheads="1"/>
              </p:cNvSpPr>
              <p:nvPr/>
            </p:nvSpPr>
            <p:spPr bwMode="auto">
              <a:xfrm>
                <a:off x="1391" y="3301"/>
                <a:ext cx="638" cy="560"/>
              </a:xfrm>
              <a:prstGeom prst="cube">
                <a:avLst>
                  <a:gd name="adj" fmla="val 24995"/>
                </a:avLst>
              </a:prstGeom>
              <a:solidFill>
                <a:srgbClr val="FF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8" name="AutoShape 68"/>
              <p:cNvSpPr>
                <a:spLocks noChangeArrowheads="1"/>
              </p:cNvSpPr>
              <p:nvPr/>
            </p:nvSpPr>
            <p:spPr bwMode="auto">
              <a:xfrm>
                <a:off x="859" y="2843"/>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69" name="AutoShape 69"/>
              <p:cNvSpPr>
                <a:spLocks noChangeArrowheads="1"/>
              </p:cNvSpPr>
              <p:nvPr/>
            </p:nvSpPr>
            <p:spPr bwMode="auto">
              <a:xfrm>
                <a:off x="860" y="2400"/>
                <a:ext cx="640" cy="561"/>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0" name="AutoShape 70"/>
              <p:cNvSpPr>
                <a:spLocks noChangeArrowheads="1"/>
              </p:cNvSpPr>
              <p:nvPr/>
            </p:nvSpPr>
            <p:spPr bwMode="auto">
              <a:xfrm>
                <a:off x="1391" y="2843"/>
                <a:ext cx="638"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1" name="AutoShape 71"/>
              <p:cNvSpPr>
                <a:spLocks noChangeArrowheads="1"/>
              </p:cNvSpPr>
              <p:nvPr/>
            </p:nvSpPr>
            <p:spPr bwMode="auto">
              <a:xfrm>
                <a:off x="1391" y="2384"/>
                <a:ext cx="638"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2" name="AutoShape 72"/>
              <p:cNvSpPr>
                <a:spLocks noChangeArrowheads="1"/>
              </p:cNvSpPr>
              <p:nvPr/>
            </p:nvSpPr>
            <p:spPr bwMode="auto">
              <a:xfrm>
                <a:off x="1923" y="3301"/>
                <a:ext cx="640" cy="560"/>
              </a:xfrm>
              <a:prstGeom prst="cube">
                <a:avLst>
                  <a:gd name="adj" fmla="val 24995"/>
                </a:avLst>
              </a:prstGeom>
              <a:solidFill>
                <a:srgbClr val="FF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3" name="AutoShape 73"/>
              <p:cNvSpPr>
                <a:spLocks noChangeArrowheads="1"/>
              </p:cNvSpPr>
              <p:nvPr/>
            </p:nvSpPr>
            <p:spPr bwMode="auto">
              <a:xfrm>
                <a:off x="1923" y="2843"/>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4" name="AutoShape 74"/>
              <p:cNvSpPr>
                <a:spLocks noChangeArrowheads="1"/>
              </p:cNvSpPr>
              <p:nvPr/>
            </p:nvSpPr>
            <p:spPr bwMode="auto">
              <a:xfrm>
                <a:off x="1923" y="2384"/>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5" name="AutoShape 75"/>
              <p:cNvSpPr>
                <a:spLocks noChangeArrowheads="1"/>
              </p:cNvSpPr>
              <p:nvPr/>
            </p:nvSpPr>
            <p:spPr bwMode="auto">
              <a:xfrm>
                <a:off x="2454" y="3301"/>
                <a:ext cx="640" cy="560"/>
              </a:xfrm>
              <a:prstGeom prst="cube">
                <a:avLst>
                  <a:gd name="adj" fmla="val 24995"/>
                </a:avLst>
              </a:prstGeom>
              <a:solidFill>
                <a:srgbClr val="FF99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6" name="AutoShape 76"/>
              <p:cNvSpPr>
                <a:spLocks noChangeArrowheads="1"/>
              </p:cNvSpPr>
              <p:nvPr/>
            </p:nvSpPr>
            <p:spPr bwMode="auto">
              <a:xfrm>
                <a:off x="2454" y="2843"/>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7" name="AutoShape 77"/>
              <p:cNvSpPr>
                <a:spLocks noChangeArrowheads="1"/>
              </p:cNvSpPr>
              <p:nvPr/>
            </p:nvSpPr>
            <p:spPr bwMode="auto">
              <a:xfrm>
                <a:off x="2454" y="2384"/>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8" name="AutoShape 78"/>
              <p:cNvSpPr>
                <a:spLocks noChangeArrowheads="1"/>
              </p:cNvSpPr>
              <p:nvPr/>
            </p:nvSpPr>
            <p:spPr bwMode="auto">
              <a:xfrm>
                <a:off x="2987" y="3301"/>
                <a:ext cx="638" cy="560"/>
              </a:xfrm>
              <a:prstGeom prst="cube">
                <a:avLst>
                  <a:gd name="adj" fmla="val 24995"/>
                </a:avLst>
              </a:prstGeom>
              <a:solidFill>
                <a:srgbClr val="00336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79" name="AutoShape 79"/>
              <p:cNvSpPr>
                <a:spLocks noChangeArrowheads="1"/>
              </p:cNvSpPr>
              <p:nvPr/>
            </p:nvSpPr>
            <p:spPr bwMode="auto">
              <a:xfrm>
                <a:off x="2987" y="2843"/>
                <a:ext cx="638" cy="562"/>
              </a:xfrm>
              <a:prstGeom prst="cube">
                <a:avLst>
                  <a:gd name="adj" fmla="val 24995"/>
                </a:avLst>
              </a:prstGeom>
              <a:solidFill>
                <a:srgbClr val="96969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0" name="AutoShape 80"/>
              <p:cNvSpPr>
                <a:spLocks noChangeArrowheads="1"/>
              </p:cNvSpPr>
              <p:nvPr/>
            </p:nvSpPr>
            <p:spPr bwMode="auto">
              <a:xfrm>
                <a:off x="2987" y="2384"/>
                <a:ext cx="638" cy="562"/>
              </a:xfrm>
              <a:prstGeom prst="cube">
                <a:avLst>
                  <a:gd name="adj" fmla="val 24995"/>
                </a:avLst>
              </a:prstGeom>
              <a:solidFill>
                <a:srgbClr val="96969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1" name="AutoShape 81"/>
              <p:cNvSpPr>
                <a:spLocks noChangeArrowheads="1"/>
              </p:cNvSpPr>
              <p:nvPr/>
            </p:nvSpPr>
            <p:spPr bwMode="auto">
              <a:xfrm>
                <a:off x="860" y="1942"/>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2" name="AutoShape 82"/>
              <p:cNvSpPr>
                <a:spLocks noChangeArrowheads="1"/>
              </p:cNvSpPr>
              <p:nvPr/>
            </p:nvSpPr>
            <p:spPr bwMode="auto">
              <a:xfrm>
                <a:off x="1393" y="1942"/>
                <a:ext cx="638"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3" name="AutoShape 83"/>
              <p:cNvSpPr>
                <a:spLocks noChangeArrowheads="1"/>
              </p:cNvSpPr>
              <p:nvPr/>
            </p:nvSpPr>
            <p:spPr bwMode="auto">
              <a:xfrm>
                <a:off x="1924" y="1942"/>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4" name="AutoShape 84"/>
              <p:cNvSpPr>
                <a:spLocks noChangeArrowheads="1"/>
              </p:cNvSpPr>
              <p:nvPr/>
            </p:nvSpPr>
            <p:spPr bwMode="auto">
              <a:xfrm>
                <a:off x="2456" y="1942"/>
                <a:ext cx="640" cy="562"/>
              </a:xfrm>
              <a:prstGeom prst="cube">
                <a:avLst>
                  <a:gd name="adj" fmla="val 24995"/>
                </a:avLst>
              </a:prstGeom>
              <a:solidFill>
                <a:srgbClr val="FFCC99"/>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25685" name="AutoShape 85"/>
              <p:cNvSpPr>
                <a:spLocks noChangeArrowheads="1"/>
              </p:cNvSpPr>
              <p:nvPr/>
            </p:nvSpPr>
            <p:spPr bwMode="auto">
              <a:xfrm>
                <a:off x="2987" y="1926"/>
                <a:ext cx="638" cy="562"/>
              </a:xfrm>
              <a:prstGeom prst="cube">
                <a:avLst>
                  <a:gd name="adj" fmla="val 24995"/>
                </a:avLst>
              </a:prstGeom>
              <a:solidFill>
                <a:srgbClr val="969696"/>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5686" name="Rectangle 86"/>
            <p:cNvSpPr>
              <a:spLocks noChangeArrowheads="1"/>
            </p:cNvSpPr>
            <p:nvPr/>
          </p:nvSpPr>
          <p:spPr bwMode="auto">
            <a:xfrm>
              <a:off x="2504" y="1182"/>
              <a:ext cx="768"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sz="1600" i="1">
                  <a:solidFill>
                    <a:schemeClr val="tx1"/>
                  </a:solidFill>
                  <a:latin typeface="Arial" panose="020B0604020202020204" pitchFamily="34" charset="0"/>
                </a:rPr>
                <a:t> </a:t>
              </a:r>
            </a:p>
          </p:txBody>
        </p:sp>
        <p:sp>
          <p:nvSpPr>
            <p:cNvPr id="25687" name="Text Box 87"/>
            <p:cNvSpPr txBox="1">
              <a:spLocks noChangeArrowheads="1"/>
            </p:cNvSpPr>
            <p:nvPr/>
          </p:nvSpPr>
          <p:spPr bwMode="auto">
            <a:xfrm>
              <a:off x="1071" y="1300"/>
              <a:ext cx="466"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DVD</a:t>
              </a:r>
            </a:p>
          </p:txBody>
        </p:sp>
        <p:sp>
          <p:nvSpPr>
            <p:cNvPr id="25688" name="Text Box 88"/>
            <p:cNvSpPr txBox="1">
              <a:spLocks noChangeArrowheads="1"/>
            </p:cNvSpPr>
            <p:nvPr/>
          </p:nvSpPr>
          <p:spPr bwMode="auto">
            <a:xfrm>
              <a:off x="713" y="1669"/>
              <a:ext cx="448"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VCR</a:t>
              </a:r>
            </a:p>
          </p:txBody>
        </p:sp>
        <p:sp>
          <p:nvSpPr>
            <p:cNvPr id="25689" name="Text Box 89"/>
            <p:cNvSpPr txBox="1">
              <a:spLocks noChangeArrowheads="1"/>
            </p:cNvSpPr>
            <p:nvPr/>
          </p:nvSpPr>
          <p:spPr bwMode="auto">
            <a:xfrm>
              <a:off x="976" y="1492"/>
              <a:ext cx="312"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dirty="0">
                  <a:solidFill>
                    <a:schemeClr val="tx1"/>
                  </a:solidFill>
                </a:rPr>
                <a:t>PC</a:t>
              </a:r>
            </a:p>
          </p:txBody>
        </p:sp>
        <p:sp>
          <p:nvSpPr>
            <p:cNvPr id="25690" name="Text Box 90"/>
            <p:cNvSpPr txBox="1">
              <a:spLocks noChangeArrowheads="1"/>
            </p:cNvSpPr>
            <p:nvPr/>
          </p:nvSpPr>
          <p:spPr bwMode="auto">
            <a:xfrm>
              <a:off x="1507" y="1197"/>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1Qtr</a:t>
              </a:r>
            </a:p>
          </p:txBody>
        </p:sp>
        <p:sp>
          <p:nvSpPr>
            <p:cNvPr id="25691" name="Text Box 91"/>
            <p:cNvSpPr txBox="1">
              <a:spLocks noChangeArrowheads="1"/>
            </p:cNvSpPr>
            <p:nvPr/>
          </p:nvSpPr>
          <p:spPr bwMode="auto">
            <a:xfrm>
              <a:off x="2071" y="1185"/>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2Qtr</a:t>
              </a:r>
            </a:p>
          </p:txBody>
        </p:sp>
        <p:sp>
          <p:nvSpPr>
            <p:cNvPr id="25692" name="Text Box 92"/>
            <p:cNvSpPr txBox="1">
              <a:spLocks noChangeArrowheads="1"/>
            </p:cNvSpPr>
            <p:nvPr/>
          </p:nvSpPr>
          <p:spPr bwMode="auto">
            <a:xfrm>
              <a:off x="2563" y="1209"/>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3Qtr</a:t>
              </a:r>
            </a:p>
          </p:txBody>
        </p:sp>
        <p:sp>
          <p:nvSpPr>
            <p:cNvPr id="25693" name="Text Box 93"/>
            <p:cNvSpPr txBox="1">
              <a:spLocks noChangeArrowheads="1"/>
            </p:cNvSpPr>
            <p:nvPr/>
          </p:nvSpPr>
          <p:spPr bwMode="auto">
            <a:xfrm>
              <a:off x="3139" y="1221"/>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2000">
                  <a:solidFill>
                    <a:schemeClr val="tx1"/>
                  </a:solidFill>
                </a:rPr>
                <a:t>4Qtr</a:t>
              </a:r>
            </a:p>
          </p:txBody>
        </p:sp>
        <p:sp>
          <p:nvSpPr>
            <p:cNvPr id="25694" name="Text Box 94"/>
            <p:cNvSpPr txBox="1">
              <a:spLocks noChangeArrowheads="1"/>
            </p:cNvSpPr>
            <p:nvPr/>
          </p:nvSpPr>
          <p:spPr bwMode="auto">
            <a:xfrm>
              <a:off x="3970" y="1482"/>
              <a:ext cx="823"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spcBef>
                  <a:spcPts val="1250"/>
                </a:spcBef>
                <a:buClrTx/>
                <a:buFontTx/>
                <a:buNone/>
              </a:pPr>
              <a:r>
                <a:rPr lang="en-US" altLang="en-US" sz="2000">
                  <a:solidFill>
                    <a:schemeClr val="tx1"/>
                  </a:solidFill>
                </a:rPr>
                <a:t>    America</a:t>
              </a:r>
            </a:p>
          </p:txBody>
        </p:sp>
        <p:sp>
          <p:nvSpPr>
            <p:cNvPr id="25695" name="Text Box 95"/>
            <p:cNvSpPr txBox="1">
              <a:spLocks noChangeArrowheads="1"/>
            </p:cNvSpPr>
            <p:nvPr/>
          </p:nvSpPr>
          <p:spPr bwMode="auto">
            <a:xfrm>
              <a:off x="4037" y="1974"/>
              <a:ext cx="662"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spcBef>
                  <a:spcPts val="1250"/>
                </a:spcBef>
                <a:buClrTx/>
                <a:buFontTx/>
                <a:buNone/>
              </a:pPr>
              <a:r>
                <a:rPr lang="en-US" altLang="en-US" sz="2000">
                  <a:solidFill>
                    <a:schemeClr val="tx1"/>
                  </a:solidFill>
                </a:rPr>
                <a:t>  Europe</a:t>
              </a:r>
            </a:p>
          </p:txBody>
        </p:sp>
        <p:sp>
          <p:nvSpPr>
            <p:cNvPr id="25696" name="Text Box 96"/>
            <p:cNvSpPr txBox="1">
              <a:spLocks noChangeArrowheads="1"/>
            </p:cNvSpPr>
            <p:nvPr/>
          </p:nvSpPr>
          <p:spPr bwMode="auto">
            <a:xfrm>
              <a:off x="4187" y="2394"/>
              <a:ext cx="410"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spcBef>
                  <a:spcPts val="1250"/>
                </a:spcBef>
                <a:buClrTx/>
                <a:buFontTx/>
                <a:buNone/>
              </a:pPr>
              <a:r>
                <a:rPr lang="en-US" altLang="en-US" sz="2000">
                  <a:solidFill>
                    <a:schemeClr val="tx1"/>
                  </a:solidFill>
                </a:rPr>
                <a:t>Asia</a:t>
              </a:r>
            </a:p>
          </p:txBody>
        </p:sp>
        <p:sp>
          <p:nvSpPr>
            <p:cNvPr id="25697" name="Text Box 97"/>
            <p:cNvSpPr txBox="1">
              <a:spLocks noChangeArrowheads="1"/>
            </p:cNvSpPr>
            <p:nvPr/>
          </p:nvSpPr>
          <p:spPr bwMode="auto">
            <a:xfrm>
              <a:off x="4214" y="2874"/>
              <a:ext cx="375" cy="2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spcBef>
                  <a:spcPts val="1250"/>
                </a:spcBef>
                <a:buClrTx/>
                <a:buFontTx/>
                <a:buNone/>
              </a:pPr>
              <a:r>
                <a:rPr lang="en-US" altLang="en-US" sz="2000" i="1">
                  <a:solidFill>
                    <a:schemeClr val="tx1"/>
                  </a:solidFill>
                </a:rPr>
                <a:t>sum</a:t>
              </a:r>
            </a:p>
          </p:txBody>
        </p:sp>
      </p:grpSp>
      <p:sp>
        <p:nvSpPr>
          <p:cNvPr id="2" name="Rectangle 1"/>
          <p:cNvSpPr/>
          <p:nvPr/>
        </p:nvSpPr>
        <p:spPr>
          <a:xfrm>
            <a:off x="6153582" y="5677224"/>
            <a:ext cx="1661673" cy="461665"/>
          </a:xfrm>
          <a:prstGeom prst="rect">
            <a:avLst/>
          </a:prstGeom>
        </p:spPr>
        <p:txBody>
          <a:bodyPr wrap="none">
            <a:spAutoFit/>
          </a:bodyPr>
          <a:lstStyle/>
          <a:p>
            <a:r>
              <a:rPr lang="en-US" dirty="0"/>
              <a:t>ALL,ALL,ALL</a:t>
            </a:r>
          </a:p>
        </p:txBody>
      </p:sp>
      <p:sp>
        <p:nvSpPr>
          <p:cNvPr id="3" name="Slide Number Placeholder 2"/>
          <p:cNvSpPr>
            <a:spLocks noGrp="1"/>
          </p:cNvSpPr>
          <p:nvPr>
            <p:ph type="sldNum" sz="quarter" idx="12"/>
          </p:nvPr>
        </p:nvSpPr>
        <p:spPr/>
        <p:txBody>
          <a:bodyPr/>
          <a:lstStyle/>
          <a:p>
            <a:fld id="{35B54189-C436-47D0-AC37-8484B13A8E13}" type="slidenum">
              <a:rPr lang="en-US" smtClean="0"/>
              <a:pPr/>
              <a:t>27</a:t>
            </a:fld>
            <a:endParaRPr lang="en-US"/>
          </a:p>
        </p:txBody>
      </p:sp>
      <p:sp>
        <p:nvSpPr>
          <p:cNvPr id="100" name="AutoShape 38"/>
          <p:cNvSpPr>
            <a:spLocks noChangeArrowheads="1"/>
          </p:cNvSpPr>
          <p:nvPr/>
        </p:nvSpPr>
        <p:spPr bwMode="auto">
          <a:xfrm rot="11497271" flipH="1">
            <a:off x="934400" y="5468505"/>
            <a:ext cx="330200" cy="295275"/>
          </a:xfrm>
          <a:prstGeom prst="rightArrow">
            <a:avLst>
              <a:gd name="adj1" fmla="val 50000"/>
              <a:gd name="adj2" fmla="val 55919"/>
            </a:avLst>
          </a:prstGeom>
          <a:solidFill>
            <a:srgbClr val="000000"/>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101" name="Rectangle 100"/>
          <p:cNvSpPr/>
          <p:nvPr/>
        </p:nvSpPr>
        <p:spPr>
          <a:xfrm>
            <a:off x="199074" y="4560417"/>
            <a:ext cx="807401" cy="1200329"/>
          </a:xfrm>
          <a:prstGeom prst="rect">
            <a:avLst/>
          </a:prstGeom>
        </p:spPr>
        <p:txBody>
          <a:bodyPr wrap="none">
            <a:spAutoFit/>
          </a:bodyPr>
          <a:lstStyle/>
          <a:p>
            <a:r>
              <a:rPr lang="en-US" dirty="0"/>
              <a:t>ALL,</a:t>
            </a:r>
            <a:br>
              <a:rPr lang="en-US" dirty="0"/>
            </a:br>
            <a:r>
              <a:rPr lang="en-US" dirty="0"/>
              <a:t>1Qtr,</a:t>
            </a:r>
            <a:br>
              <a:rPr lang="en-US" dirty="0"/>
            </a:br>
            <a:r>
              <a:rPr lang="en-US" dirty="0"/>
              <a:t>ALL</a:t>
            </a:r>
          </a:p>
        </p:txBody>
      </p:sp>
      <p:sp>
        <p:nvSpPr>
          <p:cNvPr id="102" name="Rectangle 101"/>
          <p:cNvSpPr/>
          <p:nvPr/>
        </p:nvSpPr>
        <p:spPr>
          <a:xfrm>
            <a:off x="6599635" y="5069582"/>
            <a:ext cx="1942728" cy="461665"/>
          </a:xfrm>
          <a:prstGeom prst="rect">
            <a:avLst/>
          </a:prstGeom>
        </p:spPr>
        <p:txBody>
          <a:bodyPr wrap="square">
            <a:spAutoFit/>
          </a:bodyPr>
          <a:lstStyle/>
          <a:p>
            <a:r>
              <a:rPr lang="en-US" dirty="0"/>
              <a:t>PC,ALL,ALL</a:t>
            </a:r>
          </a:p>
        </p:txBody>
      </p:sp>
      <p:sp>
        <p:nvSpPr>
          <p:cNvPr id="103" name="AutoShape 38"/>
          <p:cNvSpPr>
            <a:spLocks noChangeArrowheads="1"/>
          </p:cNvSpPr>
          <p:nvPr/>
        </p:nvSpPr>
        <p:spPr bwMode="auto">
          <a:xfrm flipH="1">
            <a:off x="6287296" y="5138559"/>
            <a:ext cx="330200" cy="295275"/>
          </a:xfrm>
          <a:prstGeom prst="rightArrow">
            <a:avLst>
              <a:gd name="adj1" fmla="val 50000"/>
              <a:gd name="adj2" fmla="val 55919"/>
            </a:avLst>
          </a:prstGeom>
          <a:solidFill>
            <a:srgbClr val="000000"/>
          </a:solidFill>
          <a:ln w="126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2955858172"/>
      </p:ext>
    </p:extLst>
  </p:cSld>
  <p:clrMapOvr>
    <a:masterClrMapping/>
  </p:clrMapOvr>
  <p:transition spd="med">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563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fill="hold" nodeType="clickEffect">
                                  <p:stCondLst>
                                    <p:cond delay="0"/>
                                  </p:stCondLst>
                                  <p:childTnLst>
                                    <p:set>
                                      <p:cBhvr additive="repl">
                                        <p:cTn id="10" dur="1" fill="hold">
                                          <p:stCondLst>
                                            <p:cond delay="0"/>
                                          </p:stCondLst>
                                        </p:cTn>
                                        <p:tgtEl>
                                          <p:spTgt spid="25602"/>
                                        </p:tgtEl>
                                        <p:attrNameLst>
                                          <p:attrName>style.visibility</p:attrName>
                                        </p:attrNameLst>
                                      </p:cBhvr>
                                      <p:to>
                                        <p:strVal val="visible"/>
                                      </p:to>
                                    </p:set>
                                    <p:animEffect transition="in" filter="dissolve">
                                      <p:cBhvr additive="repl">
                                        <p:cTn id="11" dur="5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1219200"/>
            <a:ext cx="9144000" cy="4906963"/>
          </a:xfrm>
        </p:spPr>
        <p:txBody>
          <a:bodyPr/>
          <a:lstStyle/>
          <a:p>
            <a:r>
              <a:rPr lang="en-US" dirty="0"/>
              <a:t>What’s the type of super-aggregate to compute?</a:t>
            </a:r>
          </a:p>
          <a:p>
            <a:pPr lvl="1"/>
            <a:r>
              <a:rPr lang="en-US" sz="2800" dirty="0"/>
              <a:t>COUNT, MIN, MAX, SUM: </a:t>
            </a:r>
            <a:br>
              <a:rPr lang="en-US" sz="2800" dirty="0"/>
            </a:br>
            <a:r>
              <a:rPr lang="en-US" sz="2800" dirty="0"/>
              <a:t>Compute directly from other cells</a:t>
            </a:r>
          </a:p>
          <a:p>
            <a:pPr lvl="1"/>
            <a:endParaRPr lang="en-US" sz="2800" dirty="0"/>
          </a:p>
          <a:p>
            <a:pPr lvl="1"/>
            <a:r>
              <a:rPr lang="en-US" sz="2800" dirty="0"/>
              <a:t>AVG():</a:t>
            </a:r>
            <a:br>
              <a:rPr lang="en-US" sz="2800" dirty="0"/>
            </a:br>
            <a:r>
              <a:rPr lang="en-US" sz="2800" dirty="0"/>
              <a:t>Keep track of SUM, COUNT to compute from other cells</a:t>
            </a:r>
          </a:p>
          <a:p>
            <a:pPr lvl="1"/>
            <a:endParaRPr lang="en-US" sz="2800" dirty="0"/>
          </a:p>
          <a:p>
            <a:pPr lvl="1"/>
            <a:r>
              <a:rPr lang="en-US" sz="2800" dirty="0"/>
              <a:t>Median, Rank: </a:t>
            </a:r>
            <a:br>
              <a:rPr lang="en-US" sz="2800" dirty="0"/>
            </a:br>
            <a:r>
              <a:rPr lang="en-US" sz="2800" dirty="0"/>
              <a:t>Must examine entire dataset</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28</a:t>
            </a:fld>
            <a:endParaRPr lang="en-US"/>
          </a:p>
        </p:txBody>
      </p:sp>
      <p:sp>
        <p:nvSpPr>
          <p:cNvPr id="5" name="Rectangle 1"/>
          <p:cNvSpPr>
            <a:spLocks noGrp="1" noChangeArrowheads="1"/>
          </p:cNvSpPr>
          <p:nvPr>
            <p:ph type="title"/>
          </p:nvPr>
        </p:nvSpPr>
        <p:spPr>
          <a:xfrm>
            <a:off x="0" y="0"/>
            <a:ext cx="9144000" cy="990600"/>
          </a:xfrm>
          <a:ln/>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Cube: Computing “super-aggregates”</a:t>
            </a:r>
          </a:p>
        </p:txBody>
      </p:sp>
    </p:spTree>
    <p:extLst>
      <p:ext uri="{BB962C8B-B14F-4D97-AF65-F5344CB8AC3E}">
        <p14:creationId xmlns:p14="http://schemas.microsoft.com/office/powerpoint/2010/main" val="2075075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Optimizations: Bitmap Indexes</a:t>
            </a:r>
          </a:p>
        </p:txBody>
      </p:sp>
      <p:sp>
        <p:nvSpPr>
          <p:cNvPr id="3" name="Content Placeholder 2"/>
          <p:cNvSpPr>
            <a:spLocks noGrp="1"/>
          </p:cNvSpPr>
          <p:nvPr>
            <p:ph idx="1"/>
          </p:nvPr>
        </p:nvSpPr>
        <p:spPr>
          <a:xfrm>
            <a:off x="457200" y="1219201"/>
            <a:ext cx="8229600" cy="1345704"/>
          </a:xfrm>
        </p:spPr>
        <p:txBody>
          <a:bodyPr/>
          <a:lstStyle/>
          <a:p>
            <a:r>
              <a:rPr lang="en-US" dirty="0"/>
              <a:t>Indexing crucial for performance</a:t>
            </a:r>
          </a:p>
          <a:p>
            <a:r>
              <a:rPr lang="en-US" dirty="0"/>
              <a:t>Bitmap indexes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29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89322439"/>
              </p:ext>
            </p:extLst>
          </p:nvPr>
        </p:nvGraphicFramePr>
        <p:xfrm>
          <a:off x="4001755" y="2969839"/>
          <a:ext cx="3559557" cy="2286000"/>
        </p:xfrm>
        <a:graphic>
          <a:graphicData uri="http://schemas.openxmlformats.org/drawingml/2006/table">
            <a:tbl>
              <a:tblPr firstRow="1" bandRow="1">
                <a:tableStyleId>{5940675A-B579-460E-94D1-54222C63F5DA}</a:tableStyleId>
              </a:tblPr>
              <a:tblGrid>
                <a:gridCol w="987552">
                  <a:extLst>
                    <a:ext uri="{9D8B030D-6E8A-4147-A177-3AD203B41FA5}">
                      <a16:colId xmlns:a16="http://schemas.microsoft.com/office/drawing/2014/main" val="20000"/>
                    </a:ext>
                  </a:extLst>
                </a:gridCol>
                <a:gridCol w="952818">
                  <a:extLst>
                    <a:ext uri="{9D8B030D-6E8A-4147-A177-3AD203B41FA5}">
                      <a16:colId xmlns:a16="http://schemas.microsoft.com/office/drawing/2014/main" val="20001"/>
                    </a:ext>
                  </a:extLst>
                </a:gridCol>
                <a:gridCol w="649796">
                  <a:extLst>
                    <a:ext uri="{9D8B030D-6E8A-4147-A177-3AD203B41FA5}">
                      <a16:colId xmlns:a16="http://schemas.microsoft.com/office/drawing/2014/main" val="20002"/>
                    </a:ext>
                  </a:extLst>
                </a:gridCol>
                <a:gridCol w="969391">
                  <a:extLst>
                    <a:ext uri="{9D8B030D-6E8A-4147-A177-3AD203B41FA5}">
                      <a16:colId xmlns:a16="http://schemas.microsoft.com/office/drawing/2014/main" val="20003"/>
                    </a:ext>
                  </a:extLst>
                </a:gridCol>
              </a:tblGrid>
              <a:tr h="370840">
                <a:tc>
                  <a:txBody>
                    <a:bodyPr/>
                    <a:lstStyle/>
                    <a:p>
                      <a:pPr algn="ctr"/>
                      <a:r>
                        <a:rPr lang="en-US" sz="2400" dirty="0" err="1"/>
                        <a:t>custid</a:t>
                      </a:r>
                      <a:endParaRPr lang="en-US" sz="2400" dirty="0"/>
                    </a:p>
                  </a:txBody>
                  <a:tcPr/>
                </a:tc>
                <a:tc>
                  <a:txBody>
                    <a:bodyPr/>
                    <a:lstStyle/>
                    <a:p>
                      <a:r>
                        <a:rPr lang="en-US" sz="2400" dirty="0"/>
                        <a:t>name</a:t>
                      </a:r>
                    </a:p>
                  </a:txBody>
                  <a:tcPr/>
                </a:tc>
                <a:tc>
                  <a:txBody>
                    <a:bodyPr/>
                    <a:lstStyle/>
                    <a:p>
                      <a:pPr algn="ctr"/>
                      <a:r>
                        <a:rPr lang="en-US" sz="2400" dirty="0"/>
                        <a:t>gen</a:t>
                      </a:r>
                    </a:p>
                  </a:txBody>
                  <a:tcPr/>
                </a:tc>
                <a:tc>
                  <a:txBody>
                    <a:bodyPr/>
                    <a:lstStyle/>
                    <a:p>
                      <a:pPr algn="ctr"/>
                      <a:r>
                        <a:rPr lang="en-US" sz="2400" dirty="0"/>
                        <a:t>rating</a:t>
                      </a:r>
                    </a:p>
                  </a:txBody>
                  <a:tcPr/>
                </a:tc>
                <a:extLst>
                  <a:ext uri="{0D108BD9-81ED-4DB2-BD59-A6C34878D82A}">
                    <a16:rowId xmlns:a16="http://schemas.microsoft.com/office/drawing/2014/main" val="10000"/>
                  </a:ext>
                </a:extLst>
              </a:tr>
              <a:tr h="370840">
                <a:tc>
                  <a:txBody>
                    <a:bodyPr/>
                    <a:lstStyle/>
                    <a:p>
                      <a:pPr algn="ctr"/>
                      <a:r>
                        <a:rPr lang="en-US" sz="2400" dirty="0"/>
                        <a:t>114</a:t>
                      </a:r>
                    </a:p>
                  </a:txBody>
                  <a:tcPr/>
                </a:tc>
                <a:tc>
                  <a:txBody>
                    <a:bodyPr/>
                    <a:lstStyle/>
                    <a:p>
                      <a:r>
                        <a:rPr lang="en-US" sz="2400" dirty="0"/>
                        <a:t>Joe</a:t>
                      </a:r>
                    </a:p>
                  </a:txBody>
                  <a:tcPr/>
                </a:tc>
                <a:tc>
                  <a:txBody>
                    <a:bodyPr/>
                    <a:lstStyle/>
                    <a:p>
                      <a:pPr algn="ctr"/>
                      <a:r>
                        <a:rPr lang="en-US" sz="2400" dirty="0"/>
                        <a:t>M</a:t>
                      </a:r>
                    </a:p>
                  </a:txBody>
                  <a:tcPr/>
                </a:tc>
                <a:tc>
                  <a:txBody>
                    <a:bodyPr/>
                    <a:lstStyle/>
                    <a:p>
                      <a:pPr algn="ctr"/>
                      <a:r>
                        <a:rPr lang="en-US" sz="2400" dirty="0"/>
                        <a:t>3</a:t>
                      </a:r>
                    </a:p>
                  </a:txBody>
                  <a:tcPr/>
                </a:tc>
                <a:extLst>
                  <a:ext uri="{0D108BD9-81ED-4DB2-BD59-A6C34878D82A}">
                    <a16:rowId xmlns:a16="http://schemas.microsoft.com/office/drawing/2014/main" val="10001"/>
                  </a:ext>
                </a:extLst>
              </a:tr>
              <a:tr h="370840">
                <a:tc>
                  <a:txBody>
                    <a:bodyPr/>
                    <a:lstStyle/>
                    <a:p>
                      <a:pPr algn="ctr"/>
                      <a:r>
                        <a:rPr lang="en-US" sz="2400" dirty="0"/>
                        <a:t>113</a:t>
                      </a:r>
                    </a:p>
                  </a:txBody>
                  <a:tcPr/>
                </a:tc>
                <a:tc>
                  <a:txBody>
                    <a:bodyPr/>
                    <a:lstStyle/>
                    <a:p>
                      <a:r>
                        <a:rPr lang="en-US" sz="2400" dirty="0"/>
                        <a:t>Sam</a:t>
                      </a:r>
                    </a:p>
                  </a:txBody>
                  <a:tcPr/>
                </a:tc>
                <a:tc>
                  <a:txBody>
                    <a:bodyPr/>
                    <a:lstStyle/>
                    <a:p>
                      <a:pPr algn="ctr"/>
                      <a:r>
                        <a:rPr lang="en-US" sz="2400" dirty="0"/>
                        <a:t>M</a:t>
                      </a:r>
                    </a:p>
                  </a:txBody>
                  <a:tcPr/>
                </a:tc>
                <a:tc>
                  <a:txBody>
                    <a:bodyPr/>
                    <a:lstStyle/>
                    <a:p>
                      <a:pPr algn="ctr"/>
                      <a:r>
                        <a:rPr lang="en-US" sz="2400" dirty="0"/>
                        <a:t>5</a:t>
                      </a:r>
                    </a:p>
                  </a:txBody>
                  <a:tcPr/>
                </a:tc>
                <a:extLst>
                  <a:ext uri="{0D108BD9-81ED-4DB2-BD59-A6C34878D82A}">
                    <a16:rowId xmlns:a16="http://schemas.microsoft.com/office/drawing/2014/main" val="10002"/>
                  </a:ext>
                </a:extLst>
              </a:tr>
              <a:tr h="370840">
                <a:tc>
                  <a:txBody>
                    <a:bodyPr/>
                    <a:lstStyle/>
                    <a:p>
                      <a:pPr algn="ctr"/>
                      <a:r>
                        <a:rPr lang="en-US" sz="2400" dirty="0"/>
                        <a:t>115</a:t>
                      </a:r>
                    </a:p>
                  </a:txBody>
                  <a:tcPr/>
                </a:tc>
                <a:tc>
                  <a:txBody>
                    <a:bodyPr/>
                    <a:lstStyle/>
                    <a:p>
                      <a:r>
                        <a:rPr lang="en-US" sz="2400" dirty="0"/>
                        <a:t>Sue</a:t>
                      </a:r>
                    </a:p>
                  </a:txBody>
                  <a:tcPr/>
                </a:tc>
                <a:tc>
                  <a:txBody>
                    <a:bodyPr/>
                    <a:lstStyle/>
                    <a:p>
                      <a:pPr algn="ctr"/>
                      <a:r>
                        <a:rPr lang="en-US" sz="2400" dirty="0"/>
                        <a:t>F</a:t>
                      </a:r>
                    </a:p>
                  </a:txBody>
                  <a:tcPr/>
                </a:tc>
                <a:tc>
                  <a:txBody>
                    <a:bodyPr/>
                    <a:lstStyle/>
                    <a:p>
                      <a:pPr algn="ctr"/>
                      <a:r>
                        <a:rPr lang="en-US" sz="2400" dirty="0"/>
                        <a:t>1</a:t>
                      </a:r>
                    </a:p>
                  </a:txBody>
                  <a:tcPr/>
                </a:tc>
                <a:extLst>
                  <a:ext uri="{0D108BD9-81ED-4DB2-BD59-A6C34878D82A}">
                    <a16:rowId xmlns:a16="http://schemas.microsoft.com/office/drawing/2014/main" val="10003"/>
                  </a:ext>
                </a:extLst>
              </a:tr>
              <a:tr h="370840">
                <a:tc>
                  <a:txBody>
                    <a:bodyPr/>
                    <a:lstStyle/>
                    <a:p>
                      <a:pPr algn="ctr"/>
                      <a:r>
                        <a:rPr lang="en-US" sz="2400" dirty="0"/>
                        <a:t>118</a:t>
                      </a:r>
                    </a:p>
                  </a:txBody>
                  <a:tcPr/>
                </a:tc>
                <a:tc>
                  <a:txBody>
                    <a:bodyPr/>
                    <a:lstStyle/>
                    <a:p>
                      <a:r>
                        <a:rPr lang="en-US" sz="2400" dirty="0"/>
                        <a:t>John</a:t>
                      </a:r>
                    </a:p>
                  </a:txBody>
                  <a:tcPr/>
                </a:tc>
                <a:tc>
                  <a:txBody>
                    <a:bodyPr/>
                    <a:lstStyle/>
                    <a:p>
                      <a:pPr algn="ctr"/>
                      <a:r>
                        <a:rPr lang="en-US" sz="2400" dirty="0"/>
                        <a:t>M</a:t>
                      </a:r>
                    </a:p>
                  </a:txBody>
                  <a:tcPr/>
                </a:tc>
                <a:tc>
                  <a:txBody>
                    <a:bodyPr/>
                    <a:lstStyle/>
                    <a:p>
                      <a:pPr algn="ctr"/>
                      <a:r>
                        <a:rPr lang="en-US" sz="2400" dirty="0"/>
                        <a:t>4</a:t>
                      </a:r>
                    </a:p>
                  </a:txBody>
                  <a:tcPr/>
                </a:tc>
                <a:extLst>
                  <a:ext uri="{0D108BD9-81ED-4DB2-BD59-A6C34878D82A}">
                    <a16:rowId xmlns:a16="http://schemas.microsoft.com/office/drawing/2014/main" val="1000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39538598"/>
              </p:ext>
            </p:extLst>
          </p:nvPr>
        </p:nvGraphicFramePr>
        <p:xfrm>
          <a:off x="2982034" y="2969839"/>
          <a:ext cx="797878" cy="2286000"/>
        </p:xfrm>
        <a:graphic>
          <a:graphicData uri="http://schemas.openxmlformats.org/drawingml/2006/table">
            <a:tbl>
              <a:tblPr firstRow="1" bandRow="1">
                <a:tableStyleId>{5940675A-B579-460E-94D1-54222C63F5DA}</a:tableStyleId>
              </a:tblPr>
              <a:tblGrid>
                <a:gridCol w="797878">
                  <a:extLst>
                    <a:ext uri="{9D8B030D-6E8A-4147-A177-3AD203B41FA5}">
                      <a16:colId xmlns:a16="http://schemas.microsoft.com/office/drawing/2014/main" val="20000"/>
                    </a:ext>
                  </a:extLst>
                </a:gridCol>
              </a:tblGrid>
              <a:tr h="370840">
                <a:tc>
                  <a:txBody>
                    <a:bodyPr/>
                    <a:lstStyle/>
                    <a:p>
                      <a:pPr algn="ctr"/>
                      <a:r>
                        <a:rPr lang="en-US" sz="2400" i="1" u="none" dirty="0"/>
                        <a:t>gen</a:t>
                      </a:r>
                    </a:p>
                  </a:txBody>
                  <a:tcPr/>
                </a:tc>
                <a:extLst>
                  <a:ext uri="{0D108BD9-81ED-4DB2-BD59-A6C34878D82A}">
                    <a16:rowId xmlns:a16="http://schemas.microsoft.com/office/drawing/2014/main" val="10000"/>
                  </a:ext>
                </a:extLst>
              </a:tr>
              <a:tr h="370840">
                <a:tc>
                  <a:txBody>
                    <a:bodyPr/>
                    <a:lstStyle/>
                    <a:p>
                      <a:pPr algn="ctr"/>
                      <a:r>
                        <a:rPr lang="en-US" sz="2400" dirty="0"/>
                        <a:t>1 0</a:t>
                      </a:r>
                    </a:p>
                  </a:txBody>
                  <a:tcPr/>
                </a:tc>
                <a:extLst>
                  <a:ext uri="{0D108BD9-81ED-4DB2-BD59-A6C34878D82A}">
                    <a16:rowId xmlns:a16="http://schemas.microsoft.com/office/drawing/2014/main" val="10001"/>
                  </a:ext>
                </a:extLst>
              </a:tr>
              <a:tr h="370840">
                <a:tc>
                  <a:txBody>
                    <a:bodyPr/>
                    <a:lstStyle/>
                    <a:p>
                      <a:pPr algn="ctr"/>
                      <a:r>
                        <a:rPr lang="en-US" sz="2400" dirty="0"/>
                        <a:t>1 0</a:t>
                      </a:r>
                    </a:p>
                  </a:txBody>
                  <a:tcPr/>
                </a:tc>
                <a:extLst>
                  <a:ext uri="{0D108BD9-81ED-4DB2-BD59-A6C34878D82A}">
                    <a16:rowId xmlns:a16="http://schemas.microsoft.com/office/drawing/2014/main" val="10002"/>
                  </a:ext>
                </a:extLst>
              </a:tr>
              <a:tr h="370840">
                <a:tc>
                  <a:txBody>
                    <a:bodyPr/>
                    <a:lstStyle/>
                    <a:p>
                      <a:pPr algn="ctr"/>
                      <a:r>
                        <a:rPr lang="en-US" sz="2400" dirty="0"/>
                        <a:t>0 1</a:t>
                      </a:r>
                    </a:p>
                  </a:txBody>
                  <a:tcPr/>
                </a:tc>
                <a:extLst>
                  <a:ext uri="{0D108BD9-81ED-4DB2-BD59-A6C34878D82A}">
                    <a16:rowId xmlns:a16="http://schemas.microsoft.com/office/drawing/2014/main" val="10003"/>
                  </a:ext>
                </a:extLst>
              </a:tr>
              <a:tr h="370840">
                <a:tc>
                  <a:txBody>
                    <a:bodyPr/>
                    <a:lstStyle/>
                    <a:p>
                      <a:pPr algn="ctr"/>
                      <a:r>
                        <a:rPr lang="en-US" sz="2400" dirty="0"/>
                        <a:t>1 0</a:t>
                      </a:r>
                    </a:p>
                  </a:txBody>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170938773"/>
              </p:ext>
            </p:extLst>
          </p:nvPr>
        </p:nvGraphicFramePr>
        <p:xfrm>
          <a:off x="7956376" y="2969839"/>
          <a:ext cx="1080120" cy="2286000"/>
        </p:xfrm>
        <a:graphic>
          <a:graphicData uri="http://schemas.openxmlformats.org/drawingml/2006/table">
            <a:tbl>
              <a:tblPr firstRow="1" bandRow="1">
                <a:tableStyleId>{5940675A-B579-460E-94D1-54222C63F5DA}</a:tableStyleId>
              </a:tblPr>
              <a:tblGrid>
                <a:gridCol w="1080120">
                  <a:extLst>
                    <a:ext uri="{9D8B030D-6E8A-4147-A177-3AD203B41FA5}">
                      <a16:colId xmlns:a16="http://schemas.microsoft.com/office/drawing/2014/main" val="20000"/>
                    </a:ext>
                  </a:extLst>
                </a:gridCol>
              </a:tblGrid>
              <a:tr h="370840">
                <a:tc>
                  <a:txBody>
                    <a:bodyPr/>
                    <a:lstStyle/>
                    <a:p>
                      <a:pPr algn="ctr"/>
                      <a:r>
                        <a:rPr lang="en-US" sz="2400" i="1" dirty="0"/>
                        <a:t>rating</a:t>
                      </a:r>
                    </a:p>
                  </a:txBody>
                  <a:tcPr/>
                </a:tc>
                <a:extLst>
                  <a:ext uri="{0D108BD9-81ED-4DB2-BD59-A6C34878D82A}">
                    <a16:rowId xmlns:a16="http://schemas.microsoft.com/office/drawing/2014/main" val="10000"/>
                  </a:ext>
                </a:extLst>
              </a:tr>
              <a:tr h="370840">
                <a:tc>
                  <a:txBody>
                    <a:bodyPr/>
                    <a:lstStyle/>
                    <a:p>
                      <a:pPr algn="ctr"/>
                      <a:r>
                        <a:rPr lang="en-US" sz="2400" dirty="0"/>
                        <a:t>00100</a:t>
                      </a:r>
                    </a:p>
                  </a:txBody>
                  <a:tcPr/>
                </a:tc>
                <a:extLst>
                  <a:ext uri="{0D108BD9-81ED-4DB2-BD59-A6C34878D82A}">
                    <a16:rowId xmlns:a16="http://schemas.microsoft.com/office/drawing/2014/main" val="10001"/>
                  </a:ext>
                </a:extLst>
              </a:tr>
              <a:tr h="370840">
                <a:tc>
                  <a:txBody>
                    <a:bodyPr/>
                    <a:lstStyle/>
                    <a:p>
                      <a:pPr algn="ctr"/>
                      <a:r>
                        <a:rPr lang="en-US" sz="2400" dirty="0"/>
                        <a:t>00001</a:t>
                      </a:r>
                    </a:p>
                  </a:txBody>
                  <a:tcPr/>
                </a:tc>
                <a:extLst>
                  <a:ext uri="{0D108BD9-81ED-4DB2-BD59-A6C34878D82A}">
                    <a16:rowId xmlns:a16="http://schemas.microsoft.com/office/drawing/2014/main" val="10002"/>
                  </a:ext>
                </a:extLst>
              </a:tr>
              <a:tr h="370840">
                <a:tc>
                  <a:txBody>
                    <a:bodyPr/>
                    <a:lstStyle/>
                    <a:p>
                      <a:pPr algn="ctr"/>
                      <a:r>
                        <a:rPr lang="en-US" sz="2400" dirty="0"/>
                        <a:t>10000</a:t>
                      </a:r>
                    </a:p>
                  </a:txBody>
                  <a:tcPr/>
                </a:tc>
                <a:extLst>
                  <a:ext uri="{0D108BD9-81ED-4DB2-BD59-A6C34878D82A}">
                    <a16:rowId xmlns:a16="http://schemas.microsoft.com/office/drawing/2014/main" val="10003"/>
                  </a:ext>
                </a:extLst>
              </a:tr>
              <a:tr h="370840">
                <a:tc>
                  <a:txBody>
                    <a:bodyPr/>
                    <a:lstStyle/>
                    <a:p>
                      <a:pPr algn="ctr"/>
                      <a:r>
                        <a:rPr lang="en-US" sz="2400" dirty="0"/>
                        <a:t>00010</a:t>
                      </a:r>
                    </a:p>
                  </a:txBody>
                  <a:tcPr/>
                </a:tc>
                <a:extLst>
                  <a:ext uri="{0D108BD9-81ED-4DB2-BD59-A6C34878D82A}">
                    <a16:rowId xmlns:a16="http://schemas.microsoft.com/office/drawing/2014/main" val="10004"/>
                  </a:ext>
                </a:extLst>
              </a:tr>
            </a:tbl>
          </a:graphicData>
        </a:graphic>
      </p:graphicFrame>
      <p:cxnSp>
        <p:nvCxnSpPr>
          <p:cNvPr id="18" name="Straight Connector 17"/>
          <p:cNvCxnSpPr/>
          <p:nvPr/>
        </p:nvCxnSpPr>
        <p:spPr>
          <a:xfrm>
            <a:off x="3373165" y="3421087"/>
            <a:ext cx="3904" cy="1808113"/>
          </a:xfrm>
          <a:prstGeom prst="line">
            <a:avLst/>
          </a:prstGeom>
          <a:ln cmpd="sng">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58982" y="2693789"/>
            <a:ext cx="2515817" cy="3785652"/>
          </a:xfrm>
          <a:prstGeom prst="rect">
            <a:avLst/>
          </a:prstGeom>
          <a:noFill/>
        </p:spPr>
        <p:txBody>
          <a:bodyPr wrap="none" rtlCol="0">
            <a:spAutoFit/>
          </a:bodyPr>
          <a:lstStyle/>
          <a:p>
            <a:r>
              <a:rPr lang="en-US" u="sng" dirty="0"/>
              <a:t>Bit vectors: </a:t>
            </a:r>
          </a:p>
          <a:p>
            <a:r>
              <a:rPr lang="en-US" dirty="0"/>
              <a:t>1 bit for each </a:t>
            </a:r>
          </a:p>
          <a:p>
            <a:r>
              <a:rPr lang="en-US" dirty="0"/>
              <a:t>possible value.</a:t>
            </a:r>
          </a:p>
          <a:p>
            <a:endParaRPr lang="en-US" dirty="0"/>
          </a:p>
          <a:p>
            <a:r>
              <a:rPr lang="en-US" dirty="0"/>
              <a:t>Many queries can </a:t>
            </a:r>
          </a:p>
          <a:p>
            <a:r>
              <a:rPr lang="en-US" dirty="0"/>
              <a:t>be answered using</a:t>
            </a:r>
          </a:p>
          <a:p>
            <a:r>
              <a:rPr lang="en-US" dirty="0"/>
              <a:t>bit-vector ops!</a:t>
            </a:r>
          </a:p>
          <a:p>
            <a:endParaRPr lang="en-US" dirty="0"/>
          </a:p>
          <a:p>
            <a:r>
              <a:rPr lang="en-US" dirty="0">
                <a:solidFill>
                  <a:srgbClr val="A50021"/>
                </a:solidFill>
              </a:rPr>
              <a:t>Why is this faster?</a:t>
            </a:r>
          </a:p>
          <a:p>
            <a:endParaRPr lang="en-US" dirty="0"/>
          </a:p>
        </p:txBody>
      </p:sp>
    </p:spTree>
    <p:extLst>
      <p:ext uri="{BB962C8B-B14F-4D97-AF65-F5344CB8AC3E}">
        <p14:creationId xmlns:p14="http://schemas.microsoft.com/office/powerpoint/2010/main" val="641449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a:xfrm>
            <a:off x="457200" y="1219200"/>
            <a:ext cx="8534400" cy="5378152"/>
          </a:xfrm>
        </p:spPr>
        <p:txBody>
          <a:bodyPr/>
          <a:lstStyle/>
          <a:p>
            <a:r>
              <a:rPr lang="en-US" sz="3600" dirty="0"/>
              <a:t>On-Line Transaction Processing: OLTP</a:t>
            </a:r>
          </a:p>
          <a:p>
            <a:pPr lvl="1"/>
            <a:r>
              <a:rPr lang="en-US" sz="2800" dirty="0"/>
              <a:t>Updates and queries involving few tuples</a:t>
            </a:r>
          </a:p>
          <a:p>
            <a:pPr lvl="2"/>
            <a:r>
              <a:rPr lang="en-US" sz="2400" dirty="0"/>
              <a:t>Register a purchase, read/update the clients’ balance, </a:t>
            </a:r>
            <a:r>
              <a:rPr lang="mr-IN" sz="2400" dirty="0"/>
              <a:t>…</a:t>
            </a:r>
            <a:endParaRPr lang="en-US" sz="2400" dirty="0"/>
          </a:p>
          <a:p>
            <a:pPr lvl="2"/>
            <a:r>
              <a:rPr lang="en-US" sz="2400" dirty="0"/>
              <a:t>Dynamic data, exact results required</a:t>
            </a:r>
          </a:p>
          <a:p>
            <a:pPr lvl="2"/>
            <a:r>
              <a:rPr lang="en-US" sz="2400" dirty="0"/>
              <a:t>DBA/developer knows exactly what to ask for</a:t>
            </a:r>
          </a:p>
          <a:p>
            <a:r>
              <a:rPr lang="en-US" sz="3600" dirty="0"/>
              <a:t>Decision support systems (DSS)</a:t>
            </a:r>
          </a:p>
          <a:p>
            <a:pPr lvl="1"/>
            <a:r>
              <a:rPr lang="en-US" sz="2800" b="1" dirty="0"/>
              <a:t>Long-running</a:t>
            </a:r>
            <a:r>
              <a:rPr lang="en-US" sz="2800" dirty="0"/>
              <a:t> queries over (almost) </a:t>
            </a:r>
            <a:r>
              <a:rPr lang="en-US" sz="2800" b="1" dirty="0"/>
              <a:t>all </a:t>
            </a:r>
            <a:r>
              <a:rPr lang="en-US" sz="2800" dirty="0"/>
              <a:t>data</a:t>
            </a:r>
          </a:p>
          <a:p>
            <a:pPr lvl="2"/>
            <a:r>
              <a:rPr lang="en-US" sz="2400" dirty="0"/>
              <a:t>Get interesting insights from the data:</a:t>
            </a:r>
          </a:p>
          <a:p>
            <a:pPr lvl="3"/>
            <a:r>
              <a:rPr lang="en-US" sz="2400" dirty="0"/>
              <a:t>E.g., smoking causes cancer, more toys sold near </a:t>
            </a:r>
            <a:r>
              <a:rPr lang="en-US" sz="2400" dirty="0" err="1"/>
              <a:t>xmas</a:t>
            </a:r>
            <a:endParaRPr lang="en-US" sz="2400" dirty="0"/>
          </a:p>
          <a:p>
            <a:pPr lvl="2"/>
            <a:r>
              <a:rPr lang="en-US" sz="2400" dirty="0"/>
              <a:t>Fairly static data</a:t>
            </a:r>
          </a:p>
          <a:p>
            <a:pPr lvl="2"/>
            <a:r>
              <a:rPr lang="en-US" sz="2400" dirty="0"/>
              <a:t>Exploratory process </a:t>
            </a:r>
            <a:r>
              <a:rPr lang="mr-IN" sz="2400" dirty="0"/>
              <a:t>–</a:t>
            </a:r>
            <a:r>
              <a:rPr lang="en-US" sz="2400" dirty="0"/>
              <a:t> ad-hoc queries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a:t>
            </a:fld>
            <a:endParaRPr lang="en-US" dirty="0"/>
          </a:p>
        </p:txBody>
      </p:sp>
    </p:spTree>
    <p:extLst>
      <p:ext uri="{BB962C8B-B14F-4D97-AF65-F5344CB8AC3E}">
        <p14:creationId xmlns:p14="http://schemas.microsoft.com/office/powerpoint/2010/main" val="464223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Optimizations: Join Indexes</a:t>
            </a:r>
          </a:p>
        </p:txBody>
      </p:sp>
      <p:sp>
        <p:nvSpPr>
          <p:cNvPr id="3" name="Content Placeholder 2"/>
          <p:cNvSpPr>
            <a:spLocks noGrp="1"/>
          </p:cNvSpPr>
          <p:nvPr>
            <p:ph idx="1"/>
          </p:nvPr>
        </p:nvSpPr>
        <p:spPr>
          <a:xfrm>
            <a:off x="457200" y="1219200"/>
            <a:ext cx="7859216" cy="4906963"/>
          </a:xfrm>
        </p:spPr>
        <p:txBody>
          <a:bodyPr/>
          <a:lstStyle/>
          <a:p>
            <a:r>
              <a:rPr lang="en-US" dirty="0"/>
              <a:t>Consider</a:t>
            </a:r>
            <a:br>
              <a:rPr lang="en-US" dirty="0"/>
            </a:br>
            <a:r>
              <a:rPr lang="en-US" dirty="0"/>
              <a:t>Sales        Products       Times        Locations</a:t>
            </a:r>
          </a:p>
          <a:p>
            <a:r>
              <a:rPr lang="en-US" dirty="0"/>
              <a:t>Join index: compute join and store [</a:t>
            </a:r>
            <a:r>
              <a:rPr lang="en-US" dirty="0" err="1"/>
              <a:t>s,</a:t>
            </a:r>
            <a:r>
              <a:rPr lang="en-US" i="1" dirty="0" err="1"/>
              <a:t>p,t,l</a:t>
            </a:r>
            <a:r>
              <a:rPr lang="en-US" dirty="0"/>
              <a:t>]</a:t>
            </a:r>
          </a:p>
          <a:p>
            <a:pPr lvl="1"/>
            <a:r>
              <a:rPr lang="en-US" dirty="0"/>
              <a:t>s, p, t, l: record ids in Sales, Products, Times, Locations</a:t>
            </a:r>
          </a:p>
          <a:p>
            <a:r>
              <a:rPr lang="en-US" dirty="0"/>
              <a:t>Problem: Number of join indexes grows rapidly</a:t>
            </a:r>
          </a:p>
          <a:p>
            <a:r>
              <a:rPr lang="en-US" dirty="0"/>
              <a:t>Alternative</a:t>
            </a:r>
          </a:p>
          <a:p>
            <a:pPr lvl="1"/>
            <a:r>
              <a:rPr lang="en-US" dirty="0"/>
              <a:t>For each dimension table with column c, compute [</a:t>
            </a:r>
            <a:r>
              <a:rPr lang="en-US" dirty="0" err="1"/>
              <a:t>c,s</a:t>
            </a:r>
            <a:r>
              <a:rPr lang="en-US" dirty="0"/>
              <a:t>]</a:t>
            </a:r>
          </a:p>
          <a:p>
            <a:pPr lvl="2"/>
            <a:r>
              <a:rPr lang="en-US" sz="2400" dirty="0"/>
              <a:t>Include selection attributes inside the index!</a:t>
            </a:r>
          </a:p>
          <a:p>
            <a:pPr lvl="1"/>
            <a:r>
              <a:rPr lang="en-US" dirty="0"/>
              <a:t>Join-merge the indexes at query time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30</a:t>
            </a:fld>
            <a:endParaRPr lang="en-US"/>
          </a:p>
        </p:txBody>
      </p:sp>
      <p:grpSp>
        <p:nvGrpSpPr>
          <p:cNvPr id="7" name="Group 6"/>
          <p:cNvGrpSpPr/>
          <p:nvPr/>
        </p:nvGrpSpPr>
        <p:grpSpPr>
          <a:xfrm>
            <a:off x="1835696" y="1844824"/>
            <a:ext cx="468052" cy="293204"/>
            <a:chOff x="3959932" y="2343708"/>
            <a:chExt cx="2412268" cy="2242592"/>
          </a:xfrm>
        </p:grpSpPr>
        <p:sp>
          <p:nvSpPr>
            <p:cNvPr id="5" name="Triangle 4"/>
            <p:cNvSpPr/>
            <p:nvPr/>
          </p:nvSpPr>
          <p:spPr>
            <a:xfrm rot="5400000">
              <a:off x="3450704" y="2852936"/>
              <a:ext cx="2242592" cy="1224136"/>
            </a:xfrm>
            <a:prstGeom prst="triangle">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riangle 5"/>
            <p:cNvSpPr/>
            <p:nvPr/>
          </p:nvSpPr>
          <p:spPr>
            <a:xfrm rot="16200000">
              <a:off x="4638836" y="2852936"/>
              <a:ext cx="2242592" cy="1224136"/>
            </a:xfrm>
            <a:prstGeom prst="triangle">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p:cNvGrpSpPr/>
          <p:nvPr/>
        </p:nvGrpSpPr>
        <p:grpSpPr>
          <a:xfrm>
            <a:off x="4031940" y="1844824"/>
            <a:ext cx="468052" cy="293204"/>
            <a:chOff x="3959932" y="2343708"/>
            <a:chExt cx="2412268" cy="2242592"/>
          </a:xfrm>
        </p:grpSpPr>
        <p:sp>
          <p:nvSpPr>
            <p:cNvPr id="9" name="Triangle 8"/>
            <p:cNvSpPr/>
            <p:nvPr/>
          </p:nvSpPr>
          <p:spPr>
            <a:xfrm rot="5400000">
              <a:off x="3450704" y="2852936"/>
              <a:ext cx="2242592" cy="1224136"/>
            </a:xfrm>
            <a:prstGeom prst="triangle">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riangle 9"/>
            <p:cNvSpPr/>
            <p:nvPr/>
          </p:nvSpPr>
          <p:spPr>
            <a:xfrm rot="16200000">
              <a:off x="4638836" y="2852936"/>
              <a:ext cx="2242592" cy="1224136"/>
            </a:xfrm>
            <a:prstGeom prst="triangle">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p:cNvGrpSpPr/>
          <p:nvPr/>
        </p:nvGrpSpPr>
        <p:grpSpPr>
          <a:xfrm>
            <a:off x="5647954" y="1844824"/>
            <a:ext cx="468052" cy="293204"/>
            <a:chOff x="3959932" y="2343708"/>
            <a:chExt cx="2412268" cy="2242592"/>
          </a:xfrm>
        </p:grpSpPr>
        <p:sp>
          <p:nvSpPr>
            <p:cNvPr id="12" name="Triangle 11"/>
            <p:cNvSpPr/>
            <p:nvPr/>
          </p:nvSpPr>
          <p:spPr>
            <a:xfrm rot="5400000">
              <a:off x="3450704" y="2852936"/>
              <a:ext cx="2242592" cy="1224136"/>
            </a:xfrm>
            <a:prstGeom prst="triangle">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iangle 12"/>
            <p:cNvSpPr/>
            <p:nvPr/>
          </p:nvSpPr>
          <p:spPr>
            <a:xfrm rot="16200000">
              <a:off x="4638836" y="2852936"/>
              <a:ext cx="2242592" cy="1224136"/>
            </a:xfrm>
            <a:prstGeom prst="triangle">
              <a:avLst/>
            </a:prstGeom>
            <a:solidFill>
              <a:schemeClr val="bg1"/>
            </a:solidFill>
            <a:ln w="539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42580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Optimizations: Star Join</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31</a:t>
            </a:fld>
            <a:endParaRPr lang="en-US"/>
          </a:p>
        </p:txBody>
      </p:sp>
      <p:pic>
        <p:nvPicPr>
          <p:cNvPr id="5" name="Picture 4"/>
          <p:cNvPicPr>
            <a:picLocks noChangeAspect="1"/>
          </p:cNvPicPr>
          <p:nvPr/>
        </p:nvPicPr>
        <p:blipFill>
          <a:blip r:embed="rId3"/>
          <a:stretch>
            <a:fillRect/>
          </a:stretch>
        </p:blipFill>
        <p:spPr>
          <a:xfrm>
            <a:off x="1816650" y="1066800"/>
            <a:ext cx="5510699" cy="4610892"/>
          </a:xfrm>
          <a:prstGeom prst="rect">
            <a:avLst/>
          </a:prstGeom>
        </p:spPr>
      </p:pic>
      <p:sp>
        <p:nvSpPr>
          <p:cNvPr id="7" name="Content Placeholder 2"/>
          <p:cNvSpPr>
            <a:spLocks noGrp="1"/>
          </p:cNvSpPr>
          <p:nvPr>
            <p:ph idx="1"/>
          </p:nvPr>
        </p:nvSpPr>
        <p:spPr>
          <a:xfrm>
            <a:off x="457200" y="5511749"/>
            <a:ext cx="7859216" cy="1949699"/>
          </a:xfrm>
        </p:spPr>
        <p:txBody>
          <a:bodyPr/>
          <a:lstStyle/>
          <a:p>
            <a:pPr lvl="1"/>
            <a:r>
              <a:rPr lang="en-US" dirty="0"/>
              <a:t>Apply filters on dimensions during </a:t>
            </a:r>
            <a:r>
              <a:rPr lang="en-US" dirty="0" err="1"/>
              <a:t>hashtable</a:t>
            </a:r>
            <a:r>
              <a:rPr lang="en-US" dirty="0"/>
              <a:t> creation</a:t>
            </a:r>
          </a:p>
          <a:p>
            <a:pPr lvl="1"/>
            <a:r>
              <a:rPr lang="en-US" dirty="0"/>
              <a:t>Get qualifying keys from each dimension, and use them to prune Fact table =&gt; Reduce fact tuples used in joins</a:t>
            </a:r>
          </a:p>
          <a:p>
            <a:pPr lvl="1"/>
            <a:endParaRPr lang="en-US" dirty="0"/>
          </a:p>
        </p:txBody>
      </p:sp>
    </p:spTree>
    <p:extLst>
      <p:ext uri="{BB962C8B-B14F-4D97-AF65-F5344CB8AC3E}">
        <p14:creationId xmlns:p14="http://schemas.microsoft.com/office/powerpoint/2010/main" val="4093046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35B54189-C436-47D0-AC37-8484B13A8E13}" type="slidenum">
              <a:rPr lang="en-US" smtClean="0"/>
              <a:pPr/>
              <a:t>32</a:t>
            </a:fld>
            <a:endParaRPr lang="en-US"/>
          </a:p>
        </p:txBody>
      </p:sp>
      <p:pic>
        <p:nvPicPr>
          <p:cNvPr id="5" name="Picture 4"/>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422977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Introduction</a:t>
            </a:r>
          </a:p>
          <a:p>
            <a:r>
              <a:rPr lang="en-US" dirty="0"/>
              <a:t>Data warehouses</a:t>
            </a:r>
          </a:p>
          <a:p>
            <a:r>
              <a:rPr lang="en-US" dirty="0"/>
              <a:t>On-line analytical processing (OLAP)</a:t>
            </a:r>
          </a:p>
          <a:p>
            <a:r>
              <a:rPr lang="en-US" b="1" dirty="0"/>
              <a:t>Views</a:t>
            </a:r>
          </a:p>
          <a:p>
            <a:r>
              <a:rPr lang="en-US" dirty="0"/>
              <a:t>Top-N queries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33</a:t>
            </a:fld>
            <a:endParaRPr lang="en-US"/>
          </a:p>
        </p:txBody>
      </p:sp>
    </p:spTree>
    <p:extLst>
      <p:ext uri="{BB962C8B-B14F-4D97-AF65-F5344CB8AC3E}">
        <p14:creationId xmlns:p14="http://schemas.microsoft.com/office/powerpoint/2010/main" val="702295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a:t>
            </a:r>
          </a:p>
        </p:txBody>
      </p:sp>
      <p:sp>
        <p:nvSpPr>
          <p:cNvPr id="3" name="Content Placeholder 2"/>
          <p:cNvSpPr>
            <a:spLocks noGrp="1"/>
          </p:cNvSpPr>
          <p:nvPr>
            <p:ph idx="1"/>
          </p:nvPr>
        </p:nvSpPr>
        <p:spPr/>
        <p:txBody>
          <a:bodyPr/>
          <a:lstStyle/>
          <a:p>
            <a:r>
              <a:rPr lang="en-US" dirty="0"/>
              <a:t>Most OLAP queries: aggregate queries</a:t>
            </a:r>
          </a:p>
          <a:p>
            <a:pPr lvl="1"/>
            <a:r>
              <a:rPr lang="en-US" sz="2800" dirty="0"/>
              <a:t>Cube </a:t>
            </a:r>
            <a:r>
              <a:rPr lang="mr-IN" sz="2800" dirty="0"/>
              <a:t>–</a:t>
            </a:r>
            <a:r>
              <a:rPr lang="en-US" sz="2800" dirty="0"/>
              <a:t> large collection of aggregate queries</a:t>
            </a:r>
          </a:p>
          <a:p>
            <a:pPr lvl="1"/>
            <a:r>
              <a:rPr lang="en-US" sz="2800" dirty="0"/>
              <a:t>Expensive </a:t>
            </a:r>
            <a:r>
              <a:rPr lang="mr-IN" sz="2800" dirty="0"/>
              <a:t>–</a:t>
            </a:r>
            <a:r>
              <a:rPr lang="en-US" sz="2800" dirty="0"/>
              <a:t> precomputation is essential</a:t>
            </a:r>
          </a:p>
          <a:p>
            <a:endParaRPr lang="en-US" dirty="0">
              <a:solidFill>
                <a:srgbClr val="A50021"/>
              </a:solidFill>
            </a:endParaRPr>
          </a:p>
          <a:p>
            <a:r>
              <a:rPr lang="en-US" dirty="0">
                <a:solidFill>
                  <a:srgbClr val="A50021"/>
                </a:solidFill>
              </a:rPr>
              <a:t>Views</a:t>
            </a:r>
            <a:r>
              <a:rPr lang="en-US" dirty="0"/>
              <a:t>: A key component of warehouses</a:t>
            </a:r>
          </a:p>
          <a:p>
            <a:pPr lvl="1"/>
            <a:r>
              <a:rPr lang="en-US" sz="2800" dirty="0"/>
              <a:t>Evaluate-on-demand</a:t>
            </a:r>
          </a:p>
          <a:p>
            <a:pPr lvl="1"/>
            <a:r>
              <a:rPr lang="en-US" sz="2800" dirty="0"/>
              <a:t>Pre-computed </a:t>
            </a:r>
            <a:r>
              <a:rPr lang="mr-IN" sz="2800" dirty="0"/>
              <a:t>–</a:t>
            </a:r>
            <a:r>
              <a:rPr lang="en-US" sz="2800" dirty="0"/>
              <a:t> materialized</a:t>
            </a:r>
          </a:p>
          <a:p>
            <a:pPr lvl="2"/>
            <a:r>
              <a:rPr lang="en-US" sz="2400" dirty="0"/>
              <a:t>Different refresh policies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34</a:t>
            </a:fld>
            <a:endParaRPr lang="en-US"/>
          </a:p>
        </p:txBody>
      </p:sp>
    </p:spTree>
    <p:extLst>
      <p:ext uri="{BB962C8B-B14F-4D97-AF65-F5344CB8AC3E}">
        <p14:creationId xmlns:p14="http://schemas.microsoft.com/office/powerpoint/2010/main" val="1100353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Evaluate-on-demand views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35</a:t>
            </a:fld>
            <a:endParaRPr lang="en-US"/>
          </a:p>
        </p:txBody>
      </p:sp>
      <p:sp>
        <p:nvSpPr>
          <p:cNvPr id="8" name="Content Placeholder 2"/>
          <p:cNvSpPr>
            <a:spLocks noGrp="1"/>
          </p:cNvSpPr>
          <p:nvPr>
            <p:ph idx="1"/>
          </p:nvPr>
        </p:nvSpPr>
        <p:spPr>
          <a:xfrm>
            <a:off x="457200" y="1219201"/>
            <a:ext cx="8229600" cy="1849759"/>
          </a:xfrm>
        </p:spPr>
        <p:txBody>
          <a:bodyPr/>
          <a:lstStyle/>
          <a:p>
            <a:pPr marL="0" indent="0">
              <a:buNone/>
            </a:pPr>
            <a:r>
              <a:rPr lang="en-US" sz="2400" dirty="0">
                <a:solidFill>
                  <a:srgbClr val="3C8684"/>
                </a:solidFill>
                <a:latin typeface="Courier New" charset="0"/>
                <a:ea typeface="Courier New" charset="0"/>
                <a:cs typeface="Courier New" charset="0"/>
              </a:rPr>
              <a:t>CREATE VIEW </a:t>
            </a:r>
            <a:r>
              <a:rPr lang="en-US" sz="2400" dirty="0" err="1">
                <a:solidFill>
                  <a:schemeClr val="tx2">
                    <a:lumMod val="75000"/>
                  </a:schemeClr>
                </a:solidFill>
                <a:latin typeface="Courier New" charset="0"/>
                <a:ea typeface="Courier New" charset="0"/>
                <a:cs typeface="Courier New" charset="0"/>
              </a:rPr>
              <a:t>RegionalSales</a:t>
            </a:r>
            <a:r>
              <a:rPr lang="en-US" sz="2400" dirty="0">
                <a:solidFill>
                  <a:schemeClr val="tx2">
                    <a:lumMod val="75000"/>
                  </a:schemeClr>
                </a:solidFill>
                <a:latin typeface="Courier New" charset="0"/>
                <a:ea typeface="Courier New" charset="0"/>
                <a:cs typeface="Courier New" charset="0"/>
              </a:rPr>
              <a:t> </a:t>
            </a:r>
            <a:r>
              <a:rPr lang="en-US" sz="2400" dirty="0">
                <a:solidFill>
                  <a:srgbClr val="3C8684"/>
                </a:solidFill>
                <a:latin typeface="Courier New" charset="0"/>
                <a:ea typeface="Courier New" charset="0"/>
                <a:cs typeface="Courier New" charset="0"/>
              </a:rPr>
              <a:t>(</a:t>
            </a:r>
            <a:r>
              <a:rPr lang="en-US" sz="2400" dirty="0" err="1">
                <a:solidFill>
                  <a:srgbClr val="3C8684"/>
                </a:solidFill>
                <a:latin typeface="Courier New" charset="0"/>
                <a:ea typeface="Courier New" charset="0"/>
                <a:cs typeface="Courier New" charset="0"/>
              </a:rPr>
              <a:t>category,sales,state</a:t>
            </a:r>
            <a:r>
              <a:rPr lang="en-US" sz="2400" dirty="0">
                <a:solidFill>
                  <a:srgbClr val="3C8684"/>
                </a:solidFill>
                <a:latin typeface="Courier New" charset="0"/>
                <a:ea typeface="Courier New" charset="0"/>
                <a:cs typeface="Courier New" charset="0"/>
              </a:rPr>
              <a:t>) AS</a:t>
            </a:r>
            <a:r>
              <a:rPr lang="en-US" sz="2400" dirty="0">
                <a:latin typeface="Courier New" charset="0"/>
                <a:ea typeface="Courier New" charset="0"/>
                <a:cs typeface="Courier New" charset="0"/>
              </a:rPr>
              <a:t> </a:t>
            </a:r>
            <a:r>
              <a:rPr lang="en-US" sz="2400" dirty="0">
                <a:solidFill>
                  <a:schemeClr val="tx2">
                    <a:lumMod val="75000"/>
                  </a:schemeClr>
                </a:solidFill>
                <a:latin typeface="Courier New" charset="0"/>
                <a:ea typeface="Courier New" charset="0"/>
                <a:cs typeface="Courier New" charset="0"/>
              </a:rPr>
              <a:t>SELECT </a:t>
            </a:r>
            <a:r>
              <a:rPr lang="en-US" sz="2400" dirty="0" err="1">
                <a:solidFill>
                  <a:schemeClr val="tx2">
                    <a:lumMod val="75000"/>
                  </a:schemeClr>
                </a:solidFill>
                <a:latin typeface="Courier New" charset="0"/>
                <a:ea typeface="Courier New" charset="0"/>
                <a:cs typeface="Courier New" charset="0"/>
              </a:rPr>
              <a:t>P.category</a:t>
            </a:r>
            <a:r>
              <a:rPr lang="en-US" sz="2400" dirty="0">
                <a:solidFill>
                  <a:schemeClr val="tx2">
                    <a:lumMod val="75000"/>
                  </a:schemeClr>
                </a:solidFill>
                <a:latin typeface="Courier New" charset="0"/>
                <a:ea typeface="Courier New" charset="0"/>
                <a:cs typeface="Courier New" charset="0"/>
              </a:rPr>
              <a:t>, </a:t>
            </a:r>
            <a:r>
              <a:rPr lang="en-US" sz="2400" dirty="0" err="1">
                <a:solidFill>
                  <a:schemeClr val="tx2">
                    <a:lumMod val="75000"/>
                  </a:schemeClr>
                </a:solidFill>
                <a:latin typeface="Courier New" charset="0"/>
                <a:ea typeface="Courier New" charset="0"/>
                <a:cs typeface="Courier New" charset="0"/>
              </a:rPr>
              <a:t>S.sales</a:t>
            </a:r>
            <a:r>
              <a:rPr lang="en-US" sz="2400" dirty="0">
                <a:solidFill>
                  <a:schemeClr val="tx2">
                    <a:lumMod val="75000"/>
                  </a:schemeClr>
                </a:solidFill>
                <a:latin typeface="Courier New" charset="0"/>
                <a:ea typeface="Courier New" charset="0"/>
                <a:cs typeface="Courier New" charset="0"/>
              </a:rPr>
              <a:t>, </a:t>
            </a:r>
            <a:r>
              <a:rPr lang="en-US" sz="2400" dirty="0" err="1">
                <a:solidFill>
                  <a:schemeClr val="tx2">
                    <a:lumMod val="75000"/>
                  </a:schemeClr>
                </a:solidFill>
                <a:latin typeface="Courier New" charset="0"/>
                <a:ea typeface="Courier New" charset="0"/>
                <a:cs typeface="Courier New" charset="0"/>
              </a:rPr>
              <a:t>L.state</a:t>
            </a:r>
            <a:r>
              <a:rPr lang="en-US" sz="2400" dirty="0">
                <a:solidFill>
                  <a:schemeClr val="tx2">
                    <a:lumMod val="75000"/>
                  </a:schemeClr>
                </a:solidFill>
                <a:latin typeface="Courier New" charset="0"/>
                <a:ea typeface="Courier New" charset="0"/>
                <a:cs typeface="Courier New" charset="0"/>
              </a:rPr>
              <a:t> FROM Products P, Sales S, Locations L WHERE </a:t>
            </a:r>
            <a:r>
              <a:rPr lang="en-US" sz="2400" dirty="0" err="1">
                <a:solidFill>
                  <a:schemeClr val="tx2">
                    <a:lumMod val="75000"/>
                  </a:schemeClr>
                </a:solidFill>
                <a:latin typeface="Courier New" charset="0"/>
                <a:ea typeface="Courier New" charset="0"/>
                <a:cs typeface="Courier New" charset="0"/>
              </a:rPr>
              <a:t>S.pid</a:t>
            </a:r>
            <a:r>
              <a:rPr lang="en-US" sz="2400" dirty="0">
                <a:solidFill>
                  <a:schemeClr val="tx2">
                    <a:lumMod val="75000"/>
                  </a:schemeClr>
                </a:solidFill>
                <a:latin typeface="Courier New" charset="0"/>
                <a:ea typeface="Courier New" charset="0"/>
                <a:cs typeface="Courier New" charset="0"/>
              </a:rPr>
              <a:t>=</a:t>
            </a:r>
            <a:r>
              <a:rPr lang="en-US" sz="2400" dirty="0" err="1">
                <a:solidFill>
                  <a:schemeClr val="tx2">
                    <a:lumMod val="75000"/>
                  </a:schemeClr>
                </a:solidFill>
                <a:latin typeface="Courier New" charset="0"/>
                <a:ea typeface="Courier New" charset="0"/>
                <a:cs typeface="Courier New" charset="0"/>
              </a:rPr>
              <a:t>P.pid</a:t>
            </a:r>
            <a:r>
              <a:rPr lang="en-US" sz="2400" dirty="0">
                <a:solidFill>
                  <a:schemeClr val="tx2">
                    <a:lumMod val="75000"/>
                  </a:schemeClr>
                </a:solidFill>
                <a:latin typeface="Courier New" charset="0"/>
                <a:ea typeface="Courier New" charset="0"/>
                <a:cs typeface="Courier New" charset="0"/>
              </a:rPr>
              <a:t> AND </a:t>
            </a:r>
            <a:r>
              <a:rPr lang="en-US" sz="2400" dirty="0" err="1">
                <a:solidFill>
                  <a:schemeClr val="tx2">
                    <a:lumMod val="75000"/>
                  </a:schemeClr>
                </a:solidFill>
                <a:latin typeface="Courier New" charset="0"/>
                <a:ea typeface="Courier New" charset="0"/>
                <a:cs typeface="Courier New" charset="0"/>
              </a:rPr>
              <a:t>S.locid</a:t>
            </a:r>
            <a:r>
              <a:rPr lang="en-US" sz="2400" dirty="0">
                <a:solidFill>
                  <a:schemeClr val="tx2">
                    <a:lumMod val="75000"/>
                  </a:schemeClr>
                </a:solidFill>
                <a:latin typeface="Courier New" charset="0"/>
                <a:ea typeface="Courier New" charset="0"/>
                <a:cs typeface="Courier New" charset="0"/>
              </a:rPr>
              <a:t>=</a:t>
            </a:r>
            <a:r>
              <a:rPr lang="en-US" sz="2400" dirty="0" err="1">
                <a:solidFill>
                  <a:schemeClr val="tx2">
                    <a:lumMod val="75000"/>
                  </a:schemeClr>
                </a:solidFill>
                <a:latin typeface="Courier New" charset="0"/>
                <a:ea typeface="Courier New" charset="0"/>
                <a:cs typeface="Courier New" charset="0"/>
              </a:rPr>
              <a:t>L.locid</a:t>
            </a:r>
            <a:endParaRPr lang="en-US" sz="2400" dirty="0">
              <a:solidFill>
                <a:schemeClr val="tx2">
                  <a:lumMod val="75000"/>
                </a:schemeClr>
              </a:solidFill>
              <a:latin typeface="Courier New" charset="0"/>
              <a:ea typeface="Courier New" charset="0"/>
              <a:cs typeface="Courier New" charset="0"/>
            </a:endParaRPr>
          </a:p>
        </p:txBody>
      </p:sp>
      <p:sp>
        <p:nvSpPr>
          <p:cNvPr id="9" name="Content Placeholder 2"/>
          <p:cNvSpPr txBox="1">
            <a:spLocks/>
          </p:cNvSpPr>
          <p:nvPr/>
        </p:nvSpPr>
        <p:spPr bwMode="auto">
          <a:xfrm>
            <a:off x="457200" y="3451449"/>
            <a:ext cx="8229600" cy="18497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pPr marL="0" indent="0">
              <a:buFontTx/>
              <a:buNone/>
            </a:pPr>
            <a:r>
              <a:rPr lang="en-US" sz="2400" kern="0" dirty="0">
                <a:solidFill>
                  <a:srgbClr val="FF0000"/>
                </a:solidFill>
                <a:latin typeface="Courier New" charset="0"/>
                <a:ea typeface="Courier New" charset="0"/>
                <a:cs typeface="Courier New" charset="0"/>
              </a:rPr>
              <a:t>SELECT </a:t>
            </a:r>
            <a:r>
              <a:rPr lang="en-US" sz="2400" kern="0" dirty="0" err="1">
                <a:solidFill>
                  <a:srgbClr val="FF0000"/>
                </a:solidFill>
                <a:latin typeface="Courier New" charset="0"/>
                <a:ea typeface="Courier New" charset="0"/>
                <a:cs typeface="Courier New" charset="0"/>
              </a:rPr>
              <a:t>category,state,SUM</a:t>
            </a:r>
            <a:r>
              <a:rPr lang="en-US" sz="2400" kern="0" dirty="0">
                <a:solidFill>
                  <a:srgbClr val="FF0000"/>
                </a:solidFill>
                <a:latin typeface="Courier New" charset="0"/>
                <a:ea typeface="Courier New" charset="0"/>
                <a:cs typeface="Courier New" charset="0"/>
              </a:rPr>
              <a:t>(sales) FROM </a:t>
            </a:r>
            <a:r>
              <a:rPr lang="en-US" sz="2400" kern="0" dirty="0" err="1">
                <a:solidFill>
                  <a:srgbClr val="002060"/>
                </a:solidFill>
                <a:latin typeface="Courier New" charset="0"/>
                <a:ea typeface="Courier New" charset="0"/>
                <a:cs typeface="Courier New" charset="0"/>
              </a:rPr>
              <a:t>RegionalSales</a:t>
            </a:r>
            <a:r>
              <a:rPr lang="en-US" sz="2400" kern="0" dirty="0">
                <a:solidFill>
                  <a:srgbClr val="002060"/>
                </a:solidFill>
                <a:latin typeface="Courier New" charset="0"/>
                <a:ea typeface="Courier New" charset="0"/>
                <a:cs typeface="Courier New" charset="0"/>
              </a:rPr>
              <a:t> </a:t>
            </a:r>
            <a:r>
              <a:rPr lang="en-US" sz="2400" kern="0" dirty="0">
                <a:solidFill>
                  <a:srgbClr val="FF0000"/>
                </a:solidFill>
                <a:latin typeface="Courier New" charset="0"/>
                <a:ea typeface="Courier New" charset="0"/>
                <a:cs typeface="Courier New" charset="0"/>
              </a:rPr>
              <a:t>GROUP BY </a:t>
            </a:r>
            <a:r>
              <a:rPr lang="en-US" sz="2400" kern="0" dirty="0" err="1">
                <a:solidFill>
                  <a:srgbClr val="FF0000"/>
                </a:solidFill>
                <a:latin typeface="Courier New" charset="0"/>
                <a:ea typeface="Courier New" charset="0"/>
                <a:cs typeface="Courier New" charset="0"/>
              </a:rPr>
              <a:t>category,state</a:t>
            </a:r>
            <a:r>
              <a:rPr lang="en-US" sz="2400" kern="0" dirty="0">
                <a:solidFill>
                  <a:srgbClr val="FF0000"/>
                </a:solidFill>
                <a:latin typeface="Courier New" charset="0"/>
                <a:ea typeface="Courier New" charset="0"/>
                <a:cs typeface="Courier New" charset="0"/>
              </a:rPr>
              <a:t> </a:t>
            </a:r>
          </a:p>
        </p:txBody>
      </p:sp>
      <p:pic>
        <p:nvPicPr>
          <p:cNvPr id="10" name="Picture 9"/>
          <p:cNvPicPr>
            <a:picLocks noChangeAspect="1"/>
          </p:cNvPicPr>
          <p:nvPr/>
        </p:nvPicPr>
        <p:blipFill>
          <a:blip r:embed="rId3"/>
          <a:stretch>
            <a:fillRect/>
          </a:stretch>
        </p:blipFill>
        <p:spPr>
          <a:xfrm>
            <a:off x="2267744" y="4348206"/>
            <a:ext cx="6048672" cy="2492903"/>
          </a:xfrm>
          <a:prstGeom prst="rect">
            <a:avLst/>
          </a:prstGeom>
        </p:spPr>
      </p:pic>
    </p:spTree>
    <p:extLst>
      <p:ext uri="{BB962C8B-B14F-4D97-AF65-F5344CB8AC3E}">
        <p14:creationId xmlns:p14="http://schemas.microsoft.com/office/powerpoint/2010/main" val="1665808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Evaluate-on-demand views (2)</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36</a:t>
            </a:fld>
            <a:endParaRPr lang="en-US"/>
          </a:p>
        </p:txBody>
      </p:sp>
      <p:sp>
        <p:nvSpPr>
          <p:cNvPr id="8" name="Content Placeholder 2"/>
          <p:cNvSpPr>
            <a:spLocks noGrp="1"/>
          </p:cNvSpPr>
          <p:nvPr>
            <p:ph idx="1"/>
          </p:nvPr>
        </p:nvSpPr>
        <p:spPr>
          <a:xfrm>
            <a:off x="457200" y="1219201"/>
            <a:ext cx="8229600" cy="1849759"/>
          </a:xfrm>
        </p:spPr>
        <p:txBody>
          <a:bodyPr/>
          <a:lstStyle/>
          <a:p>
            <a:pPr marL="0" indent="0">
              <a:buNone/>
            </a:pPr>
            <a:r>
              <a:rPr lang="en-US" sz="2400" dirty="0">
                <a:solidFill>
                  <a:srgbClr val="3C8684"/>
                </a:solidFill>
                <a:latin typeface="Courier New" charset="0"/>
                <a:ea typeface="Courier New" charset="0"/>
                <a:cs typeface="Courier New" charset="0"/>
              </a:rPr>
              <a:t>CREATE VIEW </a:t>
            </a:r>
            <a:r>
              <a:rPr lang="en-US" sz="2400" dirty="0" err="1">
                <a:solidFill>
                  <a:schemeClr val="tx2">
                    <a:lumMod val="75000"/>
                  </a:schemeClr>
                </a:solidFill>
                <a:latin typeface="Courier New" charset="0"/>
                <a:ea typeface="Courier New" charset="0"/>
                <a:cs typeface="Courier New" charset="0"/>
              </a:rPr>
              <a:t>RegionalSales</a:t>
            </a:r>
            <a:r>
              <a:rPr lang="en-US" sz="2400" dirty="0">
                <a:solidFill>
                  <a:schemeClr val="tx2">
                    <a:lumMod val="75000"/>
                  </a:schemeClr>
                </a:solidFill>
                <a:latin typeface="Courier New" charset="0"/>
                <a:ea typeface="Courier New" charset="0"/>
                <a:cs typeface="Courier New" charset="0"/>
              </a:rPr>
              <a:t> </a:t>
            </a:r>
            <a:r>
              <a:rPr lang="en-US" sz="2400" dirty="0">
                <a:solidFill>
                  <a:srgbClr val="3C8684"/>
                </a:solidFill>
                <a:latin typeface="Courier New" charset="0"/>
                <a:ea typeface="Courier New" charset="0"/>
                <a:cs typeface="Courier New" charset="0"/>
              </a:rPr>
              <a:t>(</a:t>
            </a:r>
            <a:r>
              <a:rPr lang="en-US" sz="2400" dirty="0" err="1">
                <a:solidFill>
                  <a:srgbClr val="3C8684"/>
                </a:solidFill>
                <a:latin typeface="Courier New" charset="0"/>
                <a:ea typeface="Courier New" charset="0"/>
                <a:cs typeface="Courier New" charset="0"/>
              </a:rPr>
              <a:t>category,sales,state</a:t>
            </a:r>
            <a:r>
              <a:rPr lang="en-US" sz="2400" dirty="0">
                <a:solidFill>
                  <a:srgbClr val="3C8684"/>
                </a:solidFill>
                <a:latin typeface="Courier New" charset="0"/>
                <a:ea typeface="Courier New" charset="0"/>
                <a:cs typeface="Courier New" charset="0"/>
              </a:rPr>
              <a:t>) AS</a:t>
            </a:r>
            <a:r>
              <a:rPr lang="en-US" sz="2400" dirty="0">
                <a:latin typeface="Courier New" charset="0"/>
                <a:ea typeface="Courier New" charset="0"/>
                <a:cs typeface="Courier New" charset="0"/>
              </a:rPr>
              <a:t> </a:t>
            </a:r>
            <a:r>
              <a:rPr lang="en-US" sz="2400" dirty="0">
                <a:solidFill>
                  <a:schemeClr val="tx2">
                    <a:lumMod val="75000"/>
                  </a:schemeClr>
                </a:solidFill>
                <a:latin typeface="Courier New" charset="0"/>
                <a:ea typeface="Courier New" charset="0"/>
                <a:cs typeface="Courier New" charset="0"/>
              </a:rPr>
              <a:t>SELECT </a:t>
            </a:r>
            <a:r>
              <a:rPr lang="en-US" sz="2400" dirty="0" err="1">
                <a:solidFill>
                  <a:schemeClr val="tx2">
                    <a:lumMod val="75000"/>
                  </a:schemeClr>
                </a:solidFill>
                <a:latin typeface="Courier New" charset="0"/>
                <a:ea typeface="Courier New" charset="0"/>
                <a:cs typeface="Courier New" charset="0"/>
              </a:rPr>
              <a:t>P.category</a:t>
            </a:r>
            <a:r>
              <a:rPr lang="en-US" sz="2400" dirty="0">
                <a:solidFill>
                  <a:schemeClr val="tx2">
                    <a:lumMod val="75000"/>
                  </a:schemeClr>
                </a:solidFill>
                <a:latin typeface="Courier New" charset="0"/>
                <a:ea typeface="Courier New" charset="0"/>
                <a:cs typeface="Courier New" charset="0"/>
              </a:rPr>
              <a:t>, </a:t>
            </a:r>
            <a:r>
              <a:rPr lang="en-US" sz="2400" dirty="0" err="1">
                <a:solidFill>
                  <a:schemeClr val="tx2">
                    <a:lumMod val="75000"/>
                  </a:schemeClr>
                </a:solidFill>
                <a:latin typeface="Courier New" charset="0"/>
                <a:ea typeface="Courier New" charset="0"/>
                <a:cs typeface="Courier New" charset="0"/>
              </a:rPr>
              <a:t>S.sales</a:t>
            </a:r>
            <a:r>
              <a:rPr lang="en-US" sz="2400" dirty="0">
                <a:solidFill>
                  <a:schemeClr val="tx2">
                    <a:lumMod val="75000"/>
                  </a:schemeClr>
                </a:solidFill>
                <a:latin typeface="Courier New" charset="0"/>
                <a:ea typeface="Courier New" charset="0"/>
                <a:cs typeface="Courier New" charset="0"/>
              </a:rPr>
              <a:t>, </a:t>
            </a:r>
            <a:r>
              <a:rPr lang="en-US" sz="2400" dirty="0" err="1">
                <a:solidFill>
                  <a:schemeClr val="tx2">
                    <a:lumMod val="75000"/>
                  </a:schemeClr>
                </a:solidFill>
                <a:latin typeface="Courier New" charset="0"/>
                <a:ea typeface="Courier New" charset="0"/>
                <a:cs typeface="Courier New" charset="0"/>
              </a:rPr>
              <a:t>L.state</a:t>
            </a:r>
            <a:r>
              <a:rPr lang="en-US" sz="2400" dirty="0">
                <a:solidFill>
                  <a:schemeClr val="tx2">
                    <a:lumMod val="75000"/>
                  </a:schemeClr>
                </a:solidFill>
                <a:latin typeface="Courier New" charset="0"/>
                <a:ea typeface="Courier New" charset="0"/>
                <a:cs typeface="Courier New" charset="0"/>
              </a:rPr>
              <a:t> FROM Products P, Sales S, Locations L WHERE </a:t>
            </a:r>
            <a:r>
              <a:rPr lang="en-US" sz="2400" dirty="0" err="1">
                <a:solidFill>
                  <a:schemeClr val="tx2">
                    <a:lumMod val="75000"/>
                  </a:schemeClr>
                </a:solidFill>
                <a:latin typeface="Courier New" charset="0"/>
                <a:ea typeface="Courier New" charset="0"/>
                <a:cs typeface="Courier New" charset="0"/>
              </a:rPr>
              <a:t>S.pid</a:t>
            </a:r>
            <a:r>
              <a:rPr lang="en-US" sz="2400" dirty="0">
                <a:solidFill>
                  <a:schemeClr val="tx2">
                    <a:lumMod val="75000"/>
                  </a:schemeClr>
                </a:solidFill>
                <a:latin typeface="Courier New" charset="0"/>
                <a:ea typeface="Courier New" charset="0"/>
                <a:cs typeface="Courier New" charset="0"/>
              </a:rPr>
              <a:t>=</a:t>
            </a:r>
            <a:r>
              <a:rPr lang="en-US" sz="2400" dirty="0" err="1">
                <a:solidFill>
                  <a:schemeClr val="tx2">
                    <a:lumMod val="75000"/>
                  </a:schemeClr>
                </a:solidFill>
                <a:latin typeface="Courier New" charset="0"/>
                <a:ea typeface="Courier New" charset="0"/>
                <a:cs typeface="Courier New" charset="0"/>
              </a:rPr>
              <a:t>P.pid</a:t>
            </a:r>
            <a:r>
              <a:rPr lang="en-US" sz="2400" dirty="0">
                <a:solidFill>
                  <a:schemeClr val="tx2">
                    <a:lumMod val="75000"/>
                  </a:schemeClr>
                </a:solidFill>
                <a:latin typeface="Courier New" charset="0"/>
                <a:ea typeface="Courier New" charset="0"/>
                <a:cs typeface="Courier New" charset="0"/>
              </a:rPr>
              <a:t> AND </a:t>
            </a:r>
            <a:r>
              <a:rPr lang="en-US" sz="2400" dirty="0" err="1">
                <a:solidFill>
                  <a:schemeClr val="tx2">
                    <a:lumMod val="75000"/>
                  </a:schemeClr>
                </a:solidFill>
                <a:latin typeface="Courier New" charset="0"/>
                <a:ea typeface="Courier New" charset="0"/>
                <a:cs typeface="Courier New" charset="0"/>
              </a:rPr>
              <a:t>S.locid</a:t>
            </a:r>
            <a:r>
              <a:rPr lang="en-US" sz="2400" dirty="0">
                <a:solidFill>
                  <a:schemeClr val="tx2">
                    <a:lumMod val="75000"/>
                  </a:schemeClr>
                </a:solidFill>
                <a:latin typeface="Courier New" charset="0"/>
                <a:ea typeface="Courier New" charset="0"/>
                <a:cs typeface="Courier New" charset="0"/>
              </a:rPr>
              <a:t>=</a:t>
            </a:r>
            <a:r>
              <a:rPr lang="en-US" sz="2400" dirty="0" err="1">
                <a:solidFill>
                  <a:schemeClr val="tx2">
                    <a:lumMod val="75000"/>
                  </a:schemeClr>
                </a:solidFill>
                <a:latin typeface="Courier New" charset="0"/>
                <a:ea typeface="Courier New" charset="0"/>
                <a:cs typeface="Courier New" charset="0"/>
              </a:rPr>
              <a:t>L.locid</a:t>
            </a:r>
            <a:endParaRPr lang="en-US" sz="2400" dirty="0">
              <a:solidFill>
                <a:schemeClr val="tx2">
                  <a:lumMod val="75000"/>
                </a:schemeClr>
              </a:solidFill>
              <a:latin typeface="Courier New" charset="0"/>
              <a:ea typeface="Courier New" charset="0"/>
              <a:cs typeface="Courier New" charset="0"/>
            </a:endParaRPr>
          </a:p>
        </p:txBody>
      </p:sp>
      <p:sp>
        <p:nvSpPr>
          <p:cNvPr id="9" name="Content Placeholder 2"/>
          <p:cNvSpPr txBox="1">
            <a:spLocks/>
          </p:cNvSpPr>
          <p:nvPr/>
        </p:nvSpPr>
        <p:spPr bwMode="auto">
          <a:xfrm>
            <a:off x="457200" y="3451449"/>
            <a:ext cx="8229600" cy="184975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pPr marL="0" indent="0">
              <a:buFontTx/>
              <a:buNone/>
            </a:pPr>
            <a:r>
              <a:rPr lang="en-US" sz="2400" kern="0" dirty="0">
                <a:solidFill>
                  <a:srgbClr val="FF0000"/>
                </a:solidFill>
                <a:latin typeface="Courier New" charset="0"/>
                <a:ea typeface="Courier New" charset="0"/>
                <a:cs typeface="Courier New" charset="0"/>
              </a:rPr>
              <a:t>SELECT </a:t>
            </a:r>
            <a:r>
              <a:rPr lang="en-US" sz="2400" kern="0" dirty="0" err="1">
                <a:solidFill>
                  <a:srgbClr val="FF0000"/>
                </a:solidFill>
                <a:latin typeface="Courier New" charset="0"/>
                <a:ea typeface="Courier New" charset="0"/>
                <a:cs typeface="Courier New" charset="0"/>
              </a:rPr>
              <a:t>category,state,SUM</a:t>
            </a:r>
            <a:r>
              <a:rPr lang="en-US" sz="2400" kern="0" dirty="0">
                <a:solidFill>
                  <a:srgbClr val="FF0000"/>
                </a:solidFill>
                <a:latin typeface="Courier New" charset="0"/>
                <a:ea typeface="Courier New" charset="0"/>
                <a:cs typeface="Courier New" charset="0"/>
              </a:rPr>
              <a:t>(sales) FROM </a:t>
            </a:r>
            <a:r>
              <a:rPr lang="en-US" sz="2400" kern="0" dirty="0" err="1">
                <a:solidFill>
                  <a:srgbClr val="002060"/>
                </a:solidFill>
                <a:latin typeface="Courier New" charset="0"/>
                <a:ea typeface="Courier New" charset="0"/>
                <a:cs typeface="Courier New" charset="0"/>
              </a:rPr>
              <a:t>RegionalSales</a:t>
            </a:r>
            <a:r>
              <a:rPr lang="en-US" sz="2400" kern="0" dirty="0">
                <a:solidFill>
                  <a:srgbClr val="002060"/>
                </a:solidFill>
                <a:latin typeface="Courier New" charset="0"/>
                <a:ea typeface="Courier New" charset="0"/>
                <a:cs typeface="Courier New" charset="0"/>
              </a:rPr>
              <a:t> </a:t>
            </a:r>
            <a:r>
              <a:rPr lang="en-US" sz="2400" kern="0" dirty="0">
                <a:solidFill>
                  <a:srgbClr val="FF0000"/>
                </a:solidFill>
                <a:latin typeface="Courier New" charset="0"/>
                <a:ea typeface="Courier New" charset="0"/>
                <a:cs typeface="Courier New" charset="0"/>
              </a:rPr>
              <a:t>GROUP BY </a:t>
            </a:r>
            <a:r>
              <a:rPr lang="en-US" sz="2400" kern="0" dirty="0" err="1">
                <a:solidFill>
                  <a:srgbClr val="FF0000"/>
                </a:solidFill>
                <a:latin typeface="Courier New" charset="0"/>
                <a:ea typeface="Courier New" charset="0"/>
                <a:cs typeface="Courier New" charset="0"/>
              </a:rPr>
              <a:t>category,state</a:t>
            </a:r>
            <a:r>
              <a:rPr lang="en-US" sz="2400" kern="0" dirty="0">
                <a:solidFill>
                  <a:srgbClr val="FF0000"/>
                </a:solidFill>
                <a:latin typeface="Courier New" charset="0"/>
                <a:ea typeface="Courier New" charset="0"/>
                <a:cs typeface="Courier New" charset="0"/>
              </a:rPr>
              <a:t> </a:t>
            </a:r>
          </a:p>
        </p:txBody>
      </p:sp>
      <p:sp>
        <p:nvSpPr>
          <p:cNvPr id="7" name="Content Placeholder 2"/>
          <p:cNvSpPr txBox="1">
            <a:spLocks/>
          </p:cNvSpPr>
          <p:nvPr/>
        </p:nvSpPr>
        <p:spPr bwMode="auto">
          <a:xfrm>
            <a:off x="457200" y="4293096"/>
            <a:ext cx="8229600" cy="226098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a:solidFill>
                  <a:schemeClr val="tx1"/>
                </a:solidFill>
                <a:latin typeface="+mn-lt"/>
                <a:cs typeface="+mn-cs"/>
              </a:defRPr>
            </a:lvl2pPr>
            <a:lvl3pPr marL="1143000" indent="-228600" algn="l" rtl="0" eaLnBrk="1" fontAlgn="base" hangingPunct="1">
              <a:spcBef>
                <a:spcPct val="20000"/>
              </a:spcBef>
              <a:spcAft>
                <a:spcPct val="0"/>
              </a:spcAft>
              <a:buChar char="•"/>
              <a:defRPr>
                <a:solidFill>
                  <a:schemeClr val="tx1"/>
                </a:solidFill>
                <a:latin typeface="+mn-lt"/>
                <a:cs typeface="+mn-cs"/>
              </a:defRPr>
            </a:lvl3pPr>
            <a:lvl4pPr marL="1600200" indent="-228600" algn="l" rtl="0" eaLnBrk="1" fontAlgn="base" hangingPunct="1">
              <a:spcBef>
                <a:spcPct val="20000"/>
              </a:spcBef>
              <a:spcAft>
                <a:spcPct val="0"/>
              </a:spcAft>
              <a:buChar char="–"/>
              <a:defRPr>
                <a:solidFill>
                  <a:schemeClr val="tx1"/>
                </a:solidFill>
                <a:latin typeface="+mn-lt"/>
                <a:cs typeface="+mn-cs"/>
              </a:defRPr>
            </a:lvl4pPr>
            <a:lvl5pPr marL="2057400" indent="-228600" algn="l" rtl="0" eaLnBrk="1" fontAlgn="base" hangingPunct="1">
              <a:spcBef>
                <a:spcPct val="20000"/>
              </a:spcBef>
              <a:spcAft>
                <a:spcPct val="0"/>
              </a:spcAft>
              <a:buChar char="»"/>
              <a:defRPr>
                <a:solidFill>
                  <a:schemeClr val="tx1"/>
                </a:solidFill>
                <a:latin typeface="+mn-lt"/>
                <a:cs typeface="+mn-cs"/>
              </a:defRPr>
            </a:lvl5pPr>
            <a:lvl6pPr marL="2514600" indent="-228600" algn="l" rtl="0" eaLnBrk="1" fontAlgn="base" hangingPunct="1">
              <a:spcBef>
                <a:spcPct val="20000"/>
              </a:spcBef>
              <a:spcAft>
                <a:spcPct val="0"/>
              </a:spcAft>
              <a:buChar char="»"/>
              <a:defRPr>
                <a:solidFill>
                  <a:schemeClr val="tx1"/>
                </a:solidFill>
                <a:latin typeface="+mn-lt"/>
                <a:cs typeface="+mn-cs"/>
              </a:defRPr>
            </a:lvl6pPr>
            <a:lvl7pPr marL="2971800" indent="-228600" algn="l" rtl="0" eaLnBrk="1" fontAlgn="base" hangingPunct="1">
              <a:spcBef>
                <a:spcPct val="20000"/>
              </a:spcBef>
              <a:spcAft>
                <a:spcPct val="0"/>
              </a:spcAft>
              <a:buChar char="»"/>
              <a:defRPr>
                <a:solidFill>
                  <a:schemeClr val="tx1"/>
                </a:solidFill>
                <a:latin typeface="+mn-lt"/>
                <a:cs typeface="+mn-cs"/>
              </a:defRPr>
            </a:lvl7pPr>
            <a:lvl8pPr marL="3429000" indent="-228600" algn="l" rtl="0" eaLnBrk="1" fontAlgn="base" hangingPunct="1">
              <a:spcBef>
                <a:spcPct val="20000"/>
              </a:spcBef>
              <a:spcAft>
                <a:spcPct val="0"/>
              </a:spcAft>
              <a:buChar char="»"/>
              <a:defRPr>
                <a:solidFill>
                  <a:schemeClr val="tx1"/>
                </a:solidFill>
                <a:latin typeface="+mn-lt"/>
                <a:cs typeface="+mn-cs"/>
              </a:defRPr>
            </a:lvl8pPr>
            <a:lvl9pPr marL="3886200" indent="-228600" algn="l" rtl="0" eaLnBrk="1" fontAlgn="base" hangingPunct="1">
              <a:spcBef>
                <a:spcPct val="20000"/>
              </a:spcBef>
              <a:spcAft>
                <a:spcPct val="0"/>
              </a:spcAft>
              <a:buChar char="»"/>
              <a:defRPr>
                <a:solidFill>
                  <a:schemeClr val="tx1"/>
                </a:solidFill>
                <a:latin typeface="+mn-lt"/>
                <a:cs typeface="+mn-cs"/>
              </a:defRPr>
            </a:lvl9pPr>
          </a:lstStyle>
          <a:p>
            <a:pPr marL="0" indent="0">
              <a:buFontTx/>
              <a:buNone/>
            </a:pPr>
            <a:r>
              <a:rPr lang="en-US" sz="2800" kern="0" dirty="0">
                <a:latin typeface="Calibri" charset="0"/>
                <a:ea typeface="Calibri" charset="0"/>
                <a:cs typeface="Calibri" charset="0"/>
              </a:rPr>
              <a:t>Modified query:</a:t>
            </a:r>
          </a:p>
          <a:p>
            <a:pPr marL="0" indent="0">
              <a:buFontTx/>
              <a:buNone/>
            </a:pPr>
            <a:r>
              <a:rPr lang="en-US" sz="2400" kern="0" dirty="0">
                <a:solidFill>
                  <a:srgbClr val="FF0000"/>
                </a:solidFill>
                <a:latin typeface="Courier New" charset="0"/>
                <a:ea typeface="Courier New" charset="0"/>
                <a:cs typeface="Courier New" charset="0"/>
              </a:rPr>
              <a:t>SELECT </a:t>
            </a:r>
            <a:r>
              <a:rPr lang="en-US" sz="2400" kern="0" dirty="0" err="1">
                <a:solidFill>
                  <a:srgbClr val="FF0000"/>
                </a:solidFill>
                <a:latin typeface="Courier New" charset="0"/>
                <a:ea typeface="Courier New" charset="0"/>
                <a:cs typeface="Courier New" charset="0"/>
              </a:rPr>
              <a:t>category,state,SUM</a:t>
            </a:r>
            <a:r>
              <a:rPr lang="en-US" sz="2400" kern="0" dirty="0">
                <a:solidFill>
                  <a:srgbClr val="FF0000"/>
                </a:solidFill>
                <a:latin typeface="Courier New" charset="0"/>
                <a:ea typeface="Courier New" charset="0"/>
                <a:cs typeface="Courier New" charset="0"/>
              </a:rPr>
              <a:t>(sales) FROM (</a:t>
            </a:r>
            <a:r>
              <a:rPr lang="en-US" sz="2400" dirty="0">
                <a:solidFill>
                  <a:schemeClr val="tx2"/>
                </a:solidFill>
                <a:latin typeface="Courier New" charset="0"/>
                <a:ea typeface="Courier New" charset="0"/>
                <a:cs typeface="Courier New" charset="0"/>
              </a:rPr>
              <a:t>SELECT </a:t>
            </a:r>
            <a:r>
              <a:rPr lang="en-US" sz="2400" dirty="0" err="1">
                <a:solidFill>
                  <a:schemeClr val="tx2"/>
                </a:solidFill>
                <a:latin typeface="Courier New" charset="0"/>
                <a:ea typeface="Courier New" charset="0"/>
                <a:cs typeface="Courier New" charset="0"/>
              </a:rPr>
              <a:t>P.category</a:t>
            </a:r>
            <a:r>
              <a:rPr lang="en-US" sz="2400" dirty="0">
                <a:solidFill>
                  <a:schemeClr val="tx2"/>
                </a:solidFill>
                <a:latin typeface="Courier New" charset="0"/>
                <a:ea typeface="Courier New" charset="0"/>
                <a:cs typeface="Courier New" charset="0"/>
              </a:rPr>
              <a:t>, </a:t>
            </a:r>
            <a:r>
              <a:rPr lang="en-US" sz="2400" dirty="0" err="1">
                <a:solidFill>
                  <a:schemeClr val="tx2"/>
                </a:solidFill>
                <a:latin typeface="Courier New" charset="0"/>
                <a:ea typeface="Courier New" charset="0"/>
                <a:cs typeface="Courier New" charset="0"/>
              </a:rPr>
              <a:t>S.sales</a:t>
            </a:r>
            <a:r>
              <a:rPr lang="en-US" sz="2400" dirty="0">
                <a:solidFill>
                  <a:schemeClr val="tx2"/>
                </a:solidFill>
                <a:latin typeface="Courier New" charset="0"/>
                <a:ea typeface="Courier New" charset="0"/>
                <a:cs typeface="Courier New" charset="0"/>
              </a:rPr>
              <a:t>, </a:t>
            </a:r>
            <a:r>
              <a:rPr lang="en-US" sz="2400" dirty="0" err="1">
                <a:solidFill>
                  <a:schemeClr val="tx2"/>
                </a:solidFill>
                <a:latin typeface="Courier New" charset="0"/>
                <a:ea typeface="Courier New" charset="0"/>
                <a:cs typeface="Courier New" charset="0"/>
              </a:rPr>
              <a:t>L.state</a:t>
            </a:r>
            <a:r>
              <a:rPr lang="en-US" sz="2400" dirty="0">
                <a:solidFill>
                  <a:schemeClr val="tx2"/>
                </a:solidFill>
                <a:latin typeface="Courier New" charset="0"/>
                <a:ea typeface="Courier New" charset="0"/>
                <a:cs typeface="Courier New" charset="0"/>
              </a:rPr>
              <a:t> FROM Products P, Sales S, Locations L WHERE </a:t>
            </a:r>
            <a:r>
              <a:rPr lang="en-US" sz="2400" dirty="0" err="1">
                <a:solidFill>
                  <a:schemeClr val="tx2"/>
                </a:solidFill>
                <a:latin typeface="Courier New" charset="0"/>
                <a:ea typeface="Courier New" charset="0"/>
                <a:cs typeface="Courier New" charset="0"/>
              </a:rPr>
              <a:t>S.pid</a:t>
            </a:r>
            <a:r>
              <a:rPr lang="en-US" sz="2400" dirty="0">
                <a:solidFill>
                  <a:schemeClr val="tx2"/>
                </a:solidFill>
                <a:latin typeface="Courier New" charset="0"/>
                <a:ea typeface="Courier New" charset="0"/>
                <a:cs typeface="Courier New" charset="0"/>
              </a:rPr>
              <a:t>=</a:t>
            </a:r>
            <a:r>
              <a:rPr lang="en-US" sz="2400" dirty="0" err="1">
                <a:solidFill>
                  <a:schemeClr val="tx2"/>
                </a:solidFill>
                <a:latin typeface="Courier New" charset="0"/>
                <a:ea typeface="Courier New" charset="0"/>
                <a:cs typeface="Courier New" charset="0"/>
              </a:rPr>
              <a:t>P.pid</a:t>
            </a:r>
            <a:r>
              <a:rPr lang="en-US" sz="2400" dirty="0">
                <a:solidFill>
                  <a:schemeClr val="tx2"/>
                </a:solidFill>
                <a:latin typeface="Courier New" charset="0"/>
                <a:ea typeface="Courier New" charset="0"/>
                <a:cs typeface="Courier New" charset="0"/>
              </a:rPr>
              <a:t> AND </a:t>
            </a:r>
            <a:r>
              <a:rPr lang="en-US" sz="2400" dirty="0" err="1">
                <a:solidFill>
                  <a:schemeClr val="tx2"/>
                </a:solidFill>
                <a:latin typeface="Courier New" charset="0"/>
                <a:ea typeface="Courier New" charset="0"/>
                <a:cs typeface="Courier New" charset="0"/>
              </a:rPr>
              <a:t>S.locid</a:t>
            </a:r>
            <a:r>
              <a:rPr lang="en-US" sz="2400" dirty="0">
                <a:solidFill>
                  <a:schemeClr val="tx2"/>
                </a:solidFill>
                <a:latin typeface="Courier New" charset="0"/>
                <a:ea typeface="Courier New" charset="0"/>
                <a:cs typeface="Courier New" charset="0"/>
              </a:rPr>
              <a:t>=</a:t>
            </a:r>
            <a:r>
              <a:rPr lang="en-US" sz="2400" dirty="0" err="1">
                <a:solidFill>
                  <a:schemeClr val="tx2"/>
                </a:solidFill>
                <a:latin typeface="Courier New" charset="0"/>
                <a:ea typeface="Courier New" charset="0"/>
                <a:cs typeface="Courier New" charset="0"/>
              </a:rPr>
              <a:t>L.locid</a:t>
            </a:r>
            <a:r>
              <a:rPr lang="en-US" sz="2400" dirty="0">
                <a:solidFill>
                  <a:srgbClr val="FF0000"/>
                </a:solidFill>
                <a:latin typeface="Courier New" charset="0"/>
                <a:ea typeface="Courier New" charset="0"/>
                <a:cs typeface="Courier New" charset="0"/>
              </a:rPr>
              <a:t>) </a:t>
            </a:r>
          </a:p>
          <a:p>
            <a:pPr marL="0" indent="0">
              <a:buFontTx/>
              <a:buNone/>
            </a:pPr>
            <a:r>
              <a:rPr lang="en-US" sz="2400" kern="0" dirty="0">
                <a:solidFill>
                  <a:srgbClr val="FF0000"/>
                </a:solidFill>
                <a:latin typeface="Courier New" charset="0"/>
                <a:ea typeface="Courier New" charset="0"/>
                <a:cs typeface="Courier New" charset="0"/>
              </a:rPr>
              <a:t>GROUP BY </a:t>
            </a:r>
            <a:r>
              <a:rPr lang="en-US" sz="2400" kern="0" dirty="0" err="1">
                <a:solidFill>
                  <a:srgbClr val="FF0000"/>
                </a:solidFill>
                <a:latin typeface="Courier New" charset="0"/>
                <a:ea typeface="Courier New" charset="0"/>
                <a:cs typeface="Courier New" charset="0"/>
              </a:rPr>
              <a:t>category,state</a:t>
            </a:r>
            <a:r>
              <a:rPr lang="en-US" sz="2400" kern="0" dirty="0">
                <a:solidFill>
                  <a:srgbClr val="FF0000"/>
                </a:solidFill>
                <a:latin typeface="Courier New" charset="0"/>
                <a:ea typeface="Courier New" charset="0"/>
                <a:cs typeface="Courier New" charset="0"/>
              </a:rPr>
              <a:t> </a:t>
            </a:r>
          </a:p>
        </p:txBody>
      </p:sp>
    </p:spTree>
    <p:extLst>
      <p:ext uri="{BB962C8B-B14F-4D97-AF65-F5344CB8AC3E}">
        <p14:creationId xmlns:p14="http://schemas.microsoft.com/office/powerpoint/2010/main" val="5994096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materialization</a:t>
            </a:r>
          </a:p>
        </p:txBody>
      </p:sp>
      <p:sp>
        <p:nvSpPr>
          <p:cNvPr id="3" name="Content Placeholder 2"/>
          <p:cNvSpPr>
            <a:spLocks noGrp="1"/>
          </p:cNvSpPr>
          <p:nvPr>
            <p:ph idx="1"/>
          </p:nvPr>
        </p:nvSpPr>
        <p:spPr>
          <a:xfrm>
            <a:off x="251520" y="1219200"/>
            <a:ext cx="8892480" cy="4906963"/>
          </a:xfrm>
        </p:spPr>
        <p:txBody>
          <a:bodyPr/>
          <a:lstStyle/>
          <a:p>
            <a:r>
              <a:rPr lang="en-US" dirty="0"/>
              <a:t>Materialized view: A view whose tuples are stored in the database </a:t>
            </a:r>
            <a:r>
              <a:rPr lang="mr-IN" dirty="0"/>
              <a:t>–</a:t>
            </a:r>
            <a:r>
              <a:rPr lang="en-US" dirty="0"/>
              <a:t> a </a:t>
            </a:r>
            <a:r>
              <a:rPr lang="en-US" i="1" dirty="0"/>
              <a:t>virtual table</a:t>
            </a:r>
          </a:p>
          <a:p>
            <a:pPr lvl="1"/>
            <a:r>
              <a:rPr lang="en-US" sz="2800" dirty="0">
                <a:solidFill>
                  <a:srgbClr val="A50021"/>
                </a:solidFill>
              </a:rPr>
              <a:t>Efficiency</a:t>
            </a:r>
            <a:r>
              <a:rPr lang="en-US" sz="2800" dirty="0"/>
              <a:t>: Fast access, similar to a query cache </a:t>
            </a:r>
            <a:r>
              <a:rPr lang="en-US" sz="2800" dirty="0">
                <a:sym typeface="Wingdings"/>
              </a:rPr>
              <a:t> enable interactive queries</a:t>
            </a:r>
          </a:p>
          <a:p>
            <a:pPr lvl="1"/>
            <a:r>
              <a:rPr lang="en-US" sz="2800" dirty="0">
                <a:solidFill>
                  <a:srgbClr val="A50021"/>
                </a:solidFill>
                <a:sym typeface="Wingdings"/>
              </a:rPr>
              <a:t>Indexing</a:t>
            </a:r>
            <a:r>
              <a:rPr lang="en-US" sz="2800" dirty="0">
                <a:sym typeface="Wingdings"/>
              </a:rPr>
              <a:t>: Ability to add indexes on aggregate queries</a:t>
            </a:r>
          </a:p>
          <a:p>
            <a:pPr lvl="1"/>
            <a:r>
              <a:rPr lang="en-US" sz="2800" dirty="0">
                <a:solidFill>
                  <a:srgbClr val="A50021"/>
                </a:solidFill>
                <a:sym typeface="Wingdings"/>
              </a:rPr>
              <a:t>Reusability</a:t>
            </a:r>
            <a:r>
              <a:rPr lang="en-US" sz="2800" dirty="0">
                <a:sym typeface="Wingdings"/>
              </a:rPr>
              <a:t>: Reuse results across queries/users</a:t>
            </a:r>
            <a:endParaRPr lang="en-US" sz="2800" dirty="0"/>
          </a:p>
          <a:p>
            <a:r>
              <a:rPr lang="en-US" dirty="0"/>
              <a:t>But introducing complexity</a:t>
            </a:r>
          </a:p>
          <a:p>
            <a:pPr lvl="1"/>
            <a:r>
              <a:rPr lang="en-US" sz="2800" dirty="0"/>
              <a:t>Data replication </a:t>
            </a:r>
            <a:r>
              <a:rPr lang="en-US" sz="2800" dirty="0">
                <a:sym typeface="Wingdings"/>
              </a:rPr>
              <a:t> </a:t>
            </a:r>
            <a:r>
              <a:rPr lang="en-US" sz="2800" dirty="0"/>
              <a:t>additional space requirements</a:t>
            </a:r>
          </a:p>
          <a:p>
            <a:pPr lvl="1"/>
            <a:r>
              <a:rPr lang="en-US" sz="2800" dirty="0"/>
              <a:t>Maintenance/refreshing</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37</a:t>
            </a:fld>
            <a:endParaRPr lang="en-US"/>
          </a:p>
        </p:txBody>
      </p:sp>
    </p:spTree>
    <p:extLst>
      <p:ext uri="{BB962C8B-B14F-4D97-AF65-F5344CB8AC3E}">
        <p14:creationId xmlns:p14="http://schemas.microsoft.com/office/powerpoint/2010/main" val="488367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 in view materialization</a:t>
            </a:r>
          </a:p>
        </p:txBody>
      </p:sp>
      <p:sp>
        <p:nvSpPr>
          <p:cNvPr id="3" name="Content Placeholder 2"/>
          <p:cNvSpPr>
            <a:spLocks noGrp="1"/>
          </p:cNvSpPr>
          <p:nvPr>
            <p:ph idx="1"/>
          </p:nvPr>
        </p:nvSpPr>
        <p:spPr/>
        <p:txBody>
          <a:bodyPr/>
          <a:lstStyle/>
          <a:p>
            <a:r>
              <a:rPr lang="en-US" dirty="0"/>
              <a:t>Which views to materialize - which indexes to build on top of them</a:t>
            </a:r>
          </a:p>
          <a:p>
            <a:r>
              <a:rPr lang="en-US" dirty="0"/>
              <a:t>How/when to exploit views</a:t>
            </a:r>
            <a:endParaRPr lang="en-US" b="1" dirty="0"/>
          </a:p>
          <a:p>
            <a:pPr lvl="1"/>
            <a:r>
              <a:rPr lang="en-US" sz="2800" dirty="0"/>
              <a:t>Both are </a:t>
            </a:r>
            <a:r>
              <a:rPr lang="en-US" sz="2800" dirty="0">
                <a:solidFill>
                  <a:srgbClr val="A50021"/>
                </a:solidFill>
              </a:rPr>
              <a:t>application-dependent</a:t>
            </a:r>
            <a:r>
              <a:rPr lang="en-US" sz="2800" dirty="0"/>
              <a:t>: expected workload, cost with/without the view, real-time requirements</a:t>
            </a:r>
          </a:p>
          <a:p>
            <a:endParaRPr lang="en-US" dirty="0"/>
          </a:p>
          <a:p>
            <a:r>
              <a:rPr lang="en-US" dirty="0"/>
              <a:t>How to maintain the views up-to-date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38</a:t>
            </a:fld>
            <a:endParaRPr lang="en-US"/>
          </a:p>
        </p:txBody>
      </p:sp>
    </p:spTree>
    <p:extLst>
      <p:ext uri="{BB962C8B-B14F-4D97-AF65-F5344CB8AC3E}">
        <p14:creationId xmlns:p14="http://schemas.microsoft.com/office/powerpoint/2010/main" val="10202904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maintenance policies</a:t>
            </a:r>
          </a:p>
        </p:txBody>
      </p:sp>
      <p:sp>
        <p:nvSpPr>
          <p:cNvPr id="3" name="Content Placeholder 2"/>
          <p:cNvSpPr>
            <a:spLocks noGrp="1"/>
          </p:cNvSpPr>
          <p:nvPr>
            <p:ph idx="1"/>
          </p:nvPr>
        </p:nvSpPr>
        <p:spPr/>
        <p:txBody>
          <a:bodyPr/>
          <a:lstStyle/>
          <a:p>
            <a:r>
              <a:rPr lang="en-US" dirty="0">
                <a:solidFill>
                  <a:srgbClr val="A50021"/>
                </a:solidFill>
              </a:rPr>
              <a:t>Immediate </a:t>
            </a:r>
            <a:r>
              <a:rPr lang="en-US" dirty="0"/>
              <a:t>view maintenance</a:t>
            </a:r>
          </a:p>
          <a:p>
            <a:r>
              <a:rPr lang="en-US" dirty="0"/>
              <a:t>Deferred view maintenance</a:t>
            </a:r>
          </a:p>
          <a:p>
            <a:pPr lvl="1"/>
            <a:r>
              <a:rPr lang="en-US" sz="2800" dirty="0">
                <a:solidFill>
                  <a:srgbClr val="A50021"/>
                </a:solidFill>
              </a:rPr>
              <a:t>Lazy</a:t>
            </a:r>
            <a:r>
              <a:rPr lang="en-US" sz="2800" dirty="0"/>
              <a:t>: update before query</a:t>
            </a:r>
          </a:p>
          <a:p>
            <a:pPr lvl="2"/>
            <a:r>
              <a:rPr lang="en-US" sz="2400" dirty="0"/>
              <a:t>Slower queries, faster updates</a:t>
            </a:r>
          </a:p>
          <a:p>
            <a:pPr lvl="2"/>
            <a:r>
              <a:rPr lang="en-US" sz="2400" dirty="0"/>
              <a:t>Queries still faster than no-view in most cases</a:t>
            </a:r>
            <a:endParaRPr lang="en-US" sz="2800" dirty="0">
              <a:solidFill>
                <a:srgbClr val="A50021"/>
              </a:solidFill>
            </a:endParaRPr>
          </a:p>
          <a:p>
            <a:pPr lvl="1"/>
            <a:r>
              <a:rPr lang="en-US" sz="2800" dirty="0">
                <a:solidFill>
                  <a:srgbClr val="A50021"/>
                </a:solidFill>
              </a:rPr>
              <a:t>Periodic</a:t>
            </a:r>
            <a:r>
              <a:rPr lang="en-US" sz="2800" dirty="0"/>
              <a:t>: update at regular intervals</a:t>
            </a:r>
          </a:p>
          <a:p>
            <a:pPr lvl="1"/>
            <a:r>
              <a:rPr lang="en-US" sz="2800" dirty="0">
                <a:solidFill>
                  <a:srgbClr val="A50021"/>
                </a:solidFill>
              </a:rPr>
              <a:t>Forced</a:t>
            </a:r>
            <a:r>
              <a:rPr lang="en-US" sz="2800" dirty="0"/>
              <a:t>: update after a certain number of updates to the base tables</a:t>
            </a:r>
          </a:p>
          <a:p>
            <a:pPr lvl="2"/>
            <a:r>
              <a:rPr lang="en-US" sz="2400" dirty="0"/>
              <a:t>Fast queries, batch updating</a:t>
            </a:r>
          </a:p>
          <a:p>
            <a:pPr lvl="2"/>
            <a:r>
              <a:rPr lang="en-US" sz="2400" dirty="0"/>
              <a:t>Possibly stale results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39</a:t>
            </a:fld>
            <a:endParaRPr lang="en-US"/>
          </a:p>
        </p:txBody>
      </p:sp>
    </p:spTree>
    <p:extLst>
      <p:ext uri="{BB962C8B-B14F-4D97-AF65-F5344CB8AC3E}">
        <p14:creationId xmlns:p14="http://schemas.microsoft.com/office/powerpoint/2010/main" val="1474783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(2)</a:t>
            </a:r>
          </a:p>
        </p:txBody>
      </p:sp>
      <p:sp>
        <p:nvSpPr>
          <p:cNvPr id="3" name="Content Placeholder 2"/>
          <p:cNvSpPr>
            <a:spLocks noGrp="1"/>
          </p:cNvSpPr>
          <p:nvPr>
            <p:ph idx="1"/>
          </p:nvPr>
        </p:nvSpPr>
        <p:spPr/>
        <p:txBody>
          <a:bodyPr/>
          <a:lstStyle/>
          <a:p>
            <a:pPr marL="0" indent="0">
              <a:buNone/>
            </a:pPr>
            <a:r>
              <a:rPr lang="en-US" sz="3600" dirty="0"/>
              <a:t>Three complementary trends</a:t>
            </a:r>
          </a:p>
          <a:p>
            <a:r>
              <a:rPr lang="en-US" sz="3600" dirty="0"/>
              <a:t>Data warehousing</a:t>
            </a:r>
          </a:p>
          <a:p>
            <a:pPr lvl="1"/>
            <a:r>
              <a:rPr lang="en-US" sz="2800" dirty="0"/>
              <a:t>Consolidate data from many sources in one large repository</a:t>
            </a:r>
          </a:p>
          <a:p>
            <a:r>
              <a:rPr lang="en-US" sz="3600" dirty="0"/>
              <a:t>On-Line Analytic Processing (OLAP)</a:t>
            </a:r>
          </a:p>
          <a:p>
            <a:pPr lvl="1"/>
            <a:r>
              <a:rPr lang="en-US" sz="2800" dirty="0"/>
              <a:t>Complex SQL queries and views</a:t>
            </a:r>
          </a:p>
          <a:p>
            <a:pPr lvl="1"/>
            <a:r>
              <a:rPr lang="en-US" sz="2800" dirty="0"/>
              <a:t>Aggregates and group </a:t>
            </a:r>
            <a:r>
              <a:rPr lang="en-US" sz="2800" dirty="0" err="1"/>
              <a:t>bys</a:t>
            </a:r>
            <a:endParaRPr lang="en-US" sz="2800" dirty="0"/>
          </a:p>
          <a:p>
            <a:r>
              <a:rPr lang="en-US" sz="3600" dirty="0"/>
              <a:t>Data mining (not in this course)</a:t>
            </a:r>
          </a:p>
          <a:p>
            <a:pPr lvl="1"/>
            <a:r>
              <a:rPr lang="en-US" sz="2800" dirty="0"/>
              <a:t>Clustering, classification, decision trees, </a:t>
            </a:r>
            <a:r>
              <a:rPr lang="mr-IN" sz="2800" dirty="0"/>
              <a:t>…</a:t>
            </a:r>
            <a:endParaRPr lang="en-US" sz="28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a:t>
            </a:fld>
            <a:endParaRPr lang="en-US"/>
          </a:p>
        </p:txBody>
      </p:sp>
    </p:spTree>
    <p:extLst>
      <p:ext uri="{BB962C8B-B14F-4D97-AF65-F5344CB8AC3E}">
        <p14:creationId xmlns:p14="http://schemas.microsoft.com/office/powerpoint/2010/main" val="16490134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a:xfrm>
            <a:off x="685800" y="687388"/>
            <a:ext cx="7772400" cy="990600"/>
          </a:xfrm>
          <a:ln/>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Computing Data Cube </a:t>
            </a:r>
            <a:br>
              <a:rPr lang="en-US" altLang="en-US" dirty="0"/>
            </a:br>
            <a:r>
              <a:rPr lang="en-US" altLang="en-US" dirty="0"/>
              <a:t>From Existing Views</a:t>
            </a:r>
          </a:p>
        </p:txBody>
      </p:sp>
      <p:sp>
        <p:nvSpPr>
          <p:cNvPr id="27650" name="Rectangle 2"/>
          <p:cNvSpPr>
            <a:spLocks noGrp="1" noChangeArrowheads="1"/>
          </p:cNvSpPr>
          <p:nvPr>
            <p:ph type="body" idx="1"/>
          </p:nvPr>
        </p:nvSpPr>
        <p:spPr>
          <a:xfrm>
            <a:off x="685800" y="1752600"/>
            <a:ext cx="7772400" cy="4343400"/>
          </a:xfrm>
          <a:ln/>
        </p:spPr>
        <p:txBody>
          <a:bodyPr/>
          <a:lstStyle/>
          <a:p>
            <a:pPr marL="0" indent="0">
              <a:buClr>
                <a:srgbClr val="FFFF00"/>
              </a:buClr>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t>Model dependencies among the aggregates:</a:t>
            </a:r>
          </a:p>
        </p:txBody>
      </p:sp>
      <p:sp>
        <p:nvSpPr>
          <p:cNvPr id="27651" name="Text Box 3"/>
          <p:cNvSpPr txBox="1">
            <a:spLocks noChangeArrowheads="1"/>
          </p:cNvSpPr>
          <p:nvPr/>
        </p:nvSpPr>
        <p:spPr bwMode="auto">
          <a:xfrm>
            <a:off x="3020767" y="2651125"/>
            <a:ext cx="2378321" cy="402291"/>
          </a:xfrm>
          <a:prstGeom prst="rect">
            <a:avLst/>
          </a:prstGeom>
          <a:noFill/>
          <a:ln>
            <a:noFill/>
          </a:ln>
          <a:effectLst/>
        </p:spPr>
        <p:txBody>
          <a:bodyPr wrap="non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r">
              <a:buClrTx/>
              <a:buFontTx/>
              <a:buNone/>
            </a:pPr>
            <a:r>
              <a:rPr lang="en-US" altLang="en-US" sz="2000" dirty="0">
                <a:solidFill>
                  <a:schemeClr val="tx1"/>
                </a:solidFill>
                <a:latin typeface="+mn-lt"/>
              </a:rPr>
              <a:t>most detailed “view”</a:t>
            </a:r>
          </a:p>
        </p:txBody>
      </p:sp>
      <p:sp>
        <p:nvSpPr>
          <p:cNvPr id="27652" name="Text Box 4"/>
          <p:cNvSpPr txBox="1">
            <a:spLocks noChangeArrowheads="1"/>
          </p:cNvSpPr>
          <p:nvPr/>
        </p:nvSpPr>
        <p:spPr bwMode="auto">
          <a:xfrm>
            <a:off x="5518150" y="3629025"/>
            <a:ext cx="3448050" cy="1008063"/>
          </a:xfrm>
          <a:prstGeom prst="rect">
            <a:avLst/>
          </a:prstGeom>
          <a:noFill/>
          <a:ln>
            <a:noFill/>
          </a:ln>
          <a:effec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buClrTx/>
              <a:buFontTx/>
              <a:buNone/>
            </a:pPr>
            <a:r>
              <a:rPr lang="en-US" altLang="en-US" sz="2000" dirty="0">
                <a:latin typeface="+mn-lt"/>
              </a:rPr>
              <a:t>can be computed from </a:t>
            </a:r>
            <a:r>
              <a:rPr lang="en-US" altLang="en-US" sz="2000" i="1" dirty="0">
                <a:latin typeface="+mn-lt"/>
              </a:rPr>
              <a:t>view</a:t>
            </a:r>
            <a:r>
              <a:rPr lang="en-US" altLang="en-US" sz="2000" dirty="0">
                <a:latin typeface="+mn-lt"/>
              </a:rPr>
              <a:t> (</a:t>
            </a:r>
            <a:r>
              <a:rPr lang="en-US" altLang="en-US" sz="2000" dirty="0" err="1">
                <a:latin typeface="+mn-lt"/>
              </a:rPr>
              <a:t>product,store,quarter</a:t>
            </a:r>
            <a:r>
              <a:rPr lang="en-US" altLang="en-US" sz="2000" dirty="0">
                <a:latin typeface="+mn-lt"/>
              </a:rPr>
              <a:t>) by summing-up all quarterly sales</a:t>
            </a:r>
          </a:p>
        </p:txBody>
      </p:sp>
      <p:sp>
        <p:nvSpPr>
          <p:cNvPr id="27675" name="AutoShape 27"/>
          <p:cNvSpPr>
            <a:spLocks noChangeArrowheads="1"/>
          </p:cNvSpPr>
          <p:nvPr/>
        </p:nvSpPr>
        <p:spPr bwMode="auto">
          <a:xfrm rot="20400000">
            <a:off x="3543300" y="3089275"/>
            <a:ext cx="512763" cy="179388"/>
          </a:xfrm>
          <a:prstGeom prst="rightArrow">
            <a:avLst>
              <a:gd name="adj1" fmla="val 50000"/>
              <a:gd name="adj2" fmla="val 71460"/>
            </a:avLst>
          </a:prstGeom>
          <a:solidFill>
            <a:schemeClr val="tx1"/>
          </a:solidFill>
          <a:ln w="9360">
            <a:solidFill>
              <a:schemeClr val="tx1"/>
            </a:solidFill>
            <a:miter lim="800000"/>
            <a:headEnd/>
            <a:tailEnd/>
          </a:ln>
          <a:effectLs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35B54189-C436-47D0-AC37-8484B13A8E13}" type="slidenum">
              <a:rPr lang="en-US" smtClean="0"/>
              <a:pPr/>
              <a:t>40</a:t>
            </a:fld>
            <a:endParaRPr lang="en-US"/>
          </a:p>
        </p:txBody>
      </p:sp>
      <p:grpSp>
        <p:nvGrpSpPr>
          <p:cNvPr id="30" name="Group 5"/>
          <p:cNvGrpSpPr>
            <a:grpSpLocks/>
          </p:cNvGrpSpPr>
          <p:nvPr/>
        </p:nvGrpSpPr>
        <p:grpSpPr bwMode="auto">
          <a:xfrm>
            <a:off x="411162" y="3261816"/>
            <a:ext cx="5106988" cy="2341563"/>
            <a:chOff x="202" y="2002"/>
            <a:chExt cx="3217" cy="1475"/>
          </a:xfrm>
        </p:grpSpPr>
        <p:sp>
          <p:nvSpPr>
            <p:cNvPr id="31" name="Oval 6"/>
            <p:cNvSpPr>
              <a:spLocks noChangeArrowheads="1"/>
            </p:cNvSpPr>
            <p:nvPr/>
          </p:nvSpPr>
          <p:spPr bwMode="auto">
            <a:xfrm>
              <a:off x="1062" y="2002"/>
              <a:ext cx="1141"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dirty="0" err="1"/>
                <a:t>product,store,quarter</a:t>
              </a:r>
              <a:endParaRPr lang="en-US" altLang="en-US" sz="1400" dirty="0"/>
            </a:p>
          </p:txBody>
        </p:sp>
        <p:sp>
          <p:nvSpPr>
            <p:cNvPr id="32" name="Oval 7"/>
            <p:cNvSpPr>
              <a:spLocks noChangeArrowheads="1"/>
            </p:cNvSpPr>
            <p:nvPr/>
          </p:nvSpPr>
          <p:spPr bwMode="auto">
            <a:xfrm>
              <a:off x="1357" y="2863"/>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product</a:t>
              </a:r>
            </a:p>
          </p:txBody>
        </p:sp>
        <p:sp>
          <p:nvSpPr>
            <p:cNvPr id="33" name="Oval 8"/>
            <p:cNvSpPr>
              <a:spLocks noChangeArrowheads="1"/>
            </p:cNvSpPr>
            <p:nvPr/>
          </p:nvSpPr>
          <p:spPr bwMode="auto">
            <a:xfrm>
              <a:off x="2346" y="2863"/>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store</a:t>
              </a:r>
            </a:p>
          </p:txBody>
        </p:sp>
        <p:sp>
          <p:nvSpPr>
            <p:cNvPr id="34" name="Oval 9"/>
            <p:cNvSpPr>
              <a:spLocks noChangeArrowheads="1"/>
            </p:cNvSpPr>
            <p:nvPr/>
          </p:nvSpPr>
          <p:spPr bwMode="auto">
            <a:xfrm>
              <a:off x="368" y="2863"/>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quarter</a:t>
              </a:r>
            </a:p>
          </p:txBody>
        </p:sp>
        <p:sp>
          <p:nvSpPr>
            <p:cNvPr id="35" name="Oval 10"/>
            <p:cNvSpPr>
              <a:spLocks noChangeArrowheads="1"/>
            </p:cNvSpPr>
            <p:nvPr/>
          </p:nvSpPr>
          <p:spPr bwMode="auto">
            <a:xfrm>
              <a:off x="1357" y="3257"/>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dirty="0"/>
                <a:t>none</a:t>
              </a:r>
            </a:p>
          </p:txBody>
        </p:sp>
        <p:sp>
          <p:nvSpPr>
            <p:cNvPr id="36" name="Oval 11"/>
            <p:cNvSpPr>
              <a:spLocks noChangeArrowheads="1"/>
            </p:cNvSpPr>
            <p:nvPr/>
          </p:nvSpPr>
          <p:spPr bwMode="auto">
            <a:xfrm>
              <a:off x="1191" y="2432"/>
              <a:ext cx="883"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store,quarter</a:t>
              </a:r>
            </a:p>
          </p:txBody>
        </p:sp>
        <p:sp>
          <p:nvSpPr>
            <p:cNvPr id="37" name="Oval 12"/>
            <p:cNvSpPr>
              <a:spLocks noChangeArrowheads="1"/>
            </p:cNvSpPr>
            <p:nvPr/>
          </p:nvSpPr>
          <p:spPr bwMode="auto">
            <a:xfrm>
              <a:off x="202" y="2432"/>
              <a:ext cx="882"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product,quarter</a:t>
              </a:r>
            </a:p>
          </p:txBody>
        </p:sp>
        <p:sp>
          <p:nvSpPr>
            <p:cNvPr id="38" name="Oval 13"/>
            <p:cNvSpPr>
              <a:spLocks noChangeArrowheads="1"/>
            </p:cNvSpPr>
            <p:nvPr/>
          </p:nvSpPr>
          <p:spPr bwMode="auto">
            <a:xfrm>
              <a:off x="2181" y="2432"/>
              <a:ext cx="882"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product, store</a:t>
              </a:r>
            </a:p>
          </p:txBody>
        </p:sp>
        <p:sp>
          <p:nvSpPr>
            <p:cNvPr id="39" name="Line 14"/>
            <p:cNvSpPr>
              <a:spLocks noChangeShapeType="1"/>
            </p:cNvSpPr>
            <p:nvPr/>
          </p:nvSpPr>
          <p:spPr bwMode="auto">
            <a:xfrm flipV="1">
              <a:off x="1633" y="3088"/>
              <a:ext cx="0" cy="164"/>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0" name="Line 15"/>
            <p:cNvSpPr>
              <a:spLocks noChangeShapeType="1"/>
            </p:cNvSpPr>
            <p:nvPr/>
          </p:nvSpPr>
          <p:spPr bwMode="auto">
            <a:xfrm flipV="1">
              <a:off x="1633" y="2260"/>
              <a:ext cx="0" cy="164"/>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1" name="Line 16"/>
            <p:cNvSpPr>
              <a:spLocks noChangeShapeType="1"/>
            </p:cNvSpPr>
            <p:nvPr/>
          </p:nvSpPr>
          <p:spPr bwMode="auto">
            <a:xfrm flipV="1">
              <a:off x="1669" y="3063"/>
              <a:ext cx="721" cy="182"/>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2" name="Line 17"/>
            <p:cNvSpPr>
              <a:spLocks noChangeShapeType="1"/>
            </p:cNvSpPr>
            <p:nvPr/>
          </p:nvSpPr>
          <p:spPr bwMode="auto">
            <a:xfrm flipV="1">
              <a:off x="1684" y="2681"/>
              <a:ext cx="650"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3" name="Line 18"/>
            <p:cNvSpPr>
              <a:spLocks noChangeShapeType="1"/>
            </p:cNvSpPr>
            <p:nvPr/>
          </p:nvSpPr>
          <p:spPr bwMode="auto">
            <a:xfrm flipV="1">
              <a:off x="2622" y="2691"/>
              <a:ext cx="0" cy="164"/>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4" name="Line 19"/>
            <p:cNvSpPr>
              <a:spLocks noChangeShapeType="1"/>
            </p:cNvSpPr>
            <p:nvPr/>
          </p:nvSpPr>
          <p:spPr bwMode="auto">
            <a:xfrm flipV="1">
              <a:off x="644" y="2691"/>
              <a:ext cx="0" cy="163"/>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5" name="Line 20"/>
            <p:cNvSpPr>
              <a:spLocks noChangeShapeType="1"/>
            </p:cNvSpPr>
            <p:nvPr/>
          </p:nvSpPr>
          <p:spPr bwMode="auto">
            <a:xfrm flipH="1" flipV="1">
              <a:off x="854" y="3063"/>
              <a:ext cx="723" cy="182"/>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6" name="Line 21"/>
            <p:cNvSpPr>
              <a:spLocks noChangeShapeType="1"/>
            </p:cNvSpPr>
            <p:nvPr/>
          </p:nvSpPr>
          <p:spPr bwMode="auto">
            <a:xfrm flipH="1" flipV="1">
              <a:off x="932" y="2681"/>
              <a:ext cx="652"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7" name="Line 22"/>
            <p:cNvSpPr>
              <a:spLocks noChangeShapeType="1"/>
            </p:cNvSpPr>
            <p:nvPr/>
          </p:nvSpPr>
          <p:spPr bwMode="auto">
            <a:xfrm flipH="1" flipV="1">
              <a:off x="1903" y="2681"/>
              <a:ext cx="653"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8" name="Line 23"/>
            <p:cNvSpPr>
              <a:spLocks noChangeShapeType="1"/>
            </p:cNvSpPr>
            <p:nvPr/>
          </p:nvSpPr>
          <p:spPr bwMode="auto">
            <a:xfrm flipV="1">
              <a:off x="682" y="2681"/>
              <a:ext cx="650"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49" name="Line 24"/>
            <p:cNvSpPr>
              <a:spLocks noChangeShapeType="1"/>
            </p:cNvSpPr>
            <p:nvPr/>
          </p:nvSpPr>
          <p:spPr bwMode="auto">
            <a:xfrm flipV="1">
              <a:off x="645" y="2250"/>
              <a:ext cx="650"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0" name="Line 25"/>
            <p:cNvSpPr>
              <a:spLocks noChangeShapeType="1"/>
            </p:cNvSpPr>
            <p:nvPr/>
          </p:nvSpPr>
          <p:spPr bwMode="auto">
            <a:xfrm flipH="1" flipV="1">
              <a:off x="1958" y="2250"/>
              <a:ext cx="652"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51" name="AutoShape 26"/>
            <p:cNvSpPr>
              <a:spLocks noChangeArrowheads="1"/>
            </p:cNvSpPr>
            <p:nvPr/>
          </p:nvSpPr>
          <p:spPr bwMode="auto">
            <a:xfrm>
              <a:off x="3097" y="2506"/>
              <a:ext cx="322" cy="112"/>
            </a:xfrm>
            <a:prstGeom prst="rightArrow">
              <a:avLst>
                <a:gd name="adj1" fmla="val 50000"/>
                <a:gd name="adj2" fmla="val 71875"/>
              </a:avLst>
            </a:prstGeom>
            <a:solidFill>
              <a:schemeClr val="tx1"/>
            </a:solidFill>
            <a:ln w="9360">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52616775"/>
      </p:ext>
    </p:extLst>
  </p:cSld>
  <p:clrMapOvr>
    <a:masterClrMapping/>
  </p:clrMapOvr>
  <p:transition>
    <p:pull dir="ru"/>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685800" y="296958"/>
            <a:ext cx="7772400" cy="990600"/>
          </a:xfrm>
          <a:ln/>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Cube building optimizations</a:t>
            </a:r>
          </a:p>
        </p:txBody>
      </p:sp>
      <p:sp>
        <p:nvSpPr>
          <p:cNvPr id="31768" name="Text Box 24"/>
          <p:cNvSpPr txBox="1">
            <a:spLocks noChangeArrowheads="1"/>
          </p:cNvSpPr>
          <p:nvPr/>
        </p:nvSpPr>
        <p:spPr bwMode="auto">
          <a:xfrm>
            <a:off x="5428999" y="2131732"/>
            <a:ext cx="3768725" cy="3082512"/>
          </a:xfrm>
          <a:prstGeom prst="rect">
            <a:avLst/>
          </a:prstGeom>
          <a:noFill/>
          <a:ln>
            <a:noFill/>
          </a:ln>
          <a:effec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spcBef>
                <a:spcPts val="1250"/>
              </a:spcBef>
              <a:buClrTx/>
              <a:buFontTx/>
              <a:buNone/>
            </a:pPr>
            <a:r>
              <a:rPr lang="en-US" altLang="en-US" sz="2000" b="1" dirty="0">
                <a:latin typeface="+mn-lt"/>
              </a:rPr>
              <a:t>Optimize hash/sort-based </a:t>
            </a:r>
            <a:br>
              <a:rPr lang="en-US" altLang="en-US" sz="2000" b="1" dirty="0">
                <a:latin typeface="+mn-lt"/>
              </a:rPr>
            </a:br>
            <a:r>
              <a:rPr lang="en-US" altLang="en-US" sz="2000" b="1" dirty="0">
                <a:latin typeface="+mn-lt"/>
              </a:rPr>
              <a:t>cube computation:</a:t>
            </a:r>
          </a:p>
          <a:p>
            <a:pPr marL="342900" indent="-342900">
              <a:spcBef>
                <a:spcPts val="1250"/>
              </a:spcBef>
              <a:buClrTx/>
              <a:buFont typeface="Arial" panose="020B0604020202020204" pitchFamily="34" charset="0"/>
              <a:buChar char="•"/>
            </a:pPr>
            <a:r>
              <a:rPr lang="en-US" altLang="en-US" sz="2000" b="1" dirty="0">
                <a:latin typeface="+mn-lt"/>
              </a:rPr>
              <a:t>Smallest-parent</a:t>
            </a:r>
          </a:p>
          <a:p>
            <a:pPr marL="342900" indent="-342900">
              <a:spcBef>
                <a:spcPts val="1250"/>
              </a:spcBef>
              <a:buClrTx/>
              <a:buFont typeface="Arial" panose="020B0604020202020204" pitchFamily="34" charset="0"/>
              <a:buChar char="•"/>
            </a:pPr>
            <a:r>
              <a:rPr lang="en-US" altLang="en-US" sz="2000" b="1" dirty="0">
                <a:latin typeface="+mn-lt"/>
              </a:rPr>
              <a:t>Cache-results</a:t>
            </a:r>
          </a:p>
          <a:p>
            <a:pPr marL="342900" indent="-342900">
              <a:spcBef>
                <a:spcPts val="1250"/>
              </a:spcBef>
              <a:buClrTx/>
              <a:buFont typeface="Arial" panose="020B0604020202020204" pitchFamily="34" charset="0"/>
              <a:buChar char="•"/>
            </a:pPr>
            <a:r>
              <a:rPr lang="en-US" altLang="en-US" sz="2000" b="1" dirty="0">
                <a:latin typeface="+mn-lt"/>
              </a:rPr>
              <a:t>Amortize-scans</a:t>
            </a:r>
          </a:p>
          <a:p>
            <a:pPr marL="342900" indent="-342900">
              <a:spcBef>
                <a:spcPts val="1250"/>
              </a:spcBef>
              <a:buClrTx/>
              <a:buFont typeface="Arial" panose="020B0604020202020204" pitchFamily="34" charset="0"/>
              <a:buChar char="•"/>
            </a:pPr>
            <a:r>
              <a:rPr lang="en-US" altLang="en-US" sz="2000" b="1" dirty="0">
                <a:latin typeface="+mn-lt"/>
              </a:rPr>
              <a:t>Share-sorts</a:t>
            </a:r>
          </a:p>
          <a:p>
            <a:pPr marL="342900" indent="-342900">
              <a:spcBef>
                <a:spcPts val="1250"/>
              </a:spcBef>
              <a:buClrTx/>
              <a:buFont typeface="Arial" panose="020B0604020202020204" pitchFamily="34" charset="0"/>
              <a:buChar char="•"/>
            </a:pPr>
            <a:r>
              <a:rPr lang="en-US" altLang="en-US" sz="2000" b="1" dirty="0">
                <a:latin typeface="+mn-lt"/>
              </a:rPr>
              <a:t>Share-partitions</a:t>
            </a:r>
            <a:endParaRPr lang="en-US" altLang="en-US" sz="2000" b="1" dirty="0"/>
          </a:p>
        </p:txBody>
      </p:sp>
      <p:sp>
        <p:nvSpPr>
          <p:cNvPr id="2" name="Slide Number Placeholder 1"/>
          <p:cNvSpPr>
            <a:spLocks noGrp="1"/>
          </p:cNvSpPr>
          <p:nvPr>
            <p:ph type="sldNum" sz="quarter" idx="12"/>
          </p:nvPr>
        </p:nvSpPr>
        <p:spPr/>
        <p:txBody>
          <a:bodyPr/>
          <a:lstStyle/>
          <a:p>
            <a:fld id="{35B54189-C436-47D0-AC37-8484B13A8E13}" type="slidenum">
              <a:rPr lang="en-US" smtClean="0"/>
              <a:pPr/>
              <a:t>41</a:t>
            </a:fld>
            <a:endParaRPr lang="en-US"/>
          </a:p>
        </p:txBody>
      </p:sp>
      <p:grpSp>
        <p:nvGrpSpPr>
          <p:cNvPr id="73" name="Group 5"/>
          <p:cNvGrpSpPr>
            <a:grpSpLocks/>
          </p:cNvGrpSpPr>
          <p:nvPr/>
        </p:nvGrpSpPr>
        <p:grpSpPr bwMode="auto">
          <a:xfrm>
            <a:off x="411162" y="2564904"/>
            <a:ext cx="4541838" cy="2341563"/>
            <a:chOff x="202" y="2002"/>
            <a:chExt cx="2861" cy="1475"/>
          </a:xfrm>
        </p:grpSpPr>
        <p:sp>
          <p:nvSpPr>
            <p:cNvPr id="74" name="Oval 6"/>
            <p:cNvSpPr>
              <a:spLocks noChangeArrowheads="1"/>
            </p:cNvSpPr>
            <p:nvPr/>
          </p:nvSpPr>
          <p:spPr bwMode="auto">
            <a:xfrm>
              <a:off x="1062" y="2002"/>
              <a:ext cx="1141"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dirty="0" err="1"/>
                <a:t>product,store,quarter</a:t>
              </a:r>
              <a:endParaRPr lang="en-US" altLang="en-US" sz="1400" dirty="0"/>
            </a:p>
          </p:txBody>
        </p:sp>
        <p:sp>
          <p:nvSpPr>
            <p:cNvPr id="75" name="Oval 7"/>
            <p:cNvSpPr>
              <a:spLocks noChangeArrowheads="1"/>
            </p:cNvSpPr>
            <p:nvPr/>
          </p:nvSpPr>
          <p:spPr bwMode="auto">
            <a:xfrm>
              <a:off x="1357" y="2863"/>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product</a:t>
              </a:r>
            </a:p>
          </p:txBody>
        </p:sp>
        <p:sp>
          <p:nvSpPr>
            <p:cNvPr id="76" name="Oval 8"/>
            <p:cNvSpPr>
              <a:spLocks noChangeArrowheads="1"/>
            </p:cNvSpPr>
            <p:nvPr/>
          </p:nvSpPr>
          <p:spPr bwMode="auto">
            <a:xfrm>
              <a:off x="2346" y="2863"/>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store</a:t>
              </a:r>
            </a:p>
          </p:txBody>
        </p:sp>
        <p:sp>
          <p:nvSpPr>
            <p:cNvPr id="77" name="Oval 9"/>
            <p:cNvSpPr>
              <a:spLocks noChangeArrowheads="1"/>
            </p:cNvSpPr>
            <p:nvPr/>
          </p:nvSpPr>
          <p:spPr bwMode="auto">
            <a:xfrm>
              <a:off x="368" y="2863"/>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quarter</a:t>
              </a:r>
            </a:p>
          </p:txBody>
        </p:sp>
        <p:sp>
          <p:nvSpPr>
            <p:cNvPr id="78" name="Oval 10"/>
            <p:cNvSpPr>
              <a:spLocks noChangeArrowheads="1"/>
            </p:cNvSpPr>
            <p:nvPr/>
          </p:nvSpPr>
          <p:spPr bwMode="auto">
            <a:xfrm>
              <a:off x="1357" y="3257"/>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dirty="0"/>
                <a:t>none</a:t>
              </a:r>
            </a:p>
          </p:txBody>
        </p:sp>
        <p:sp>
          <p:nvSpPr>
            <p:cNvPr id="79" name="Oval 11"/>
            <p:cNvSpPr>
              <a:spLocks noChangeArrowheads="1"/>
            </p:cNvSpPr>
            <p:nvPr/>
          </p:nvSpPr>
          <p:spPr bwMode="auto">
            <a:xfrm>
              <a:off x="1191" y="2432"/>
              <a:ext cx="883"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store,quarter</a:t>
              </a:r>
            </a:p>
          </p:txBody>
        </p:sp>
        <p:sp>
          <p:nvSpPr>
            <p:cNvPr id="80" name="Oval 12"/>
            <p:cNvSpPr>
              <a:spLocks noChangeArrowheads="1"/>
            </p:cNvSpPr>
            <p:nvPr/>
          </p:nvSpPr>
          <p:spPr bwMode="auto">
            <a:xfrm>
              <a:off x="202" y="2432"/>
              <a:ext cx="882"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product,quarter</a:t>
              </a:r>
            </a:p>
          </p:txBody>
        </p:sp>
        <p:sp>
          <p:nvSpPr>
            <p:cNvPr id="81" name="Oval 13"/>
            <p:cNvSpPr>
              <a:spLocks noChangeArrowheads="1"/>
            </p:cNvSpPr>
            <p:nvPr/>
          </p:nvSpPr>
          <p:spPr bwMode="auto">
            <a:xfrm>
              <a:off x="2181" y="2432"/>
              <a:ext cx="882"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product, store</a:t>
              </a:r>
            </a:p>
          </p:txBody>
        </p:sp>
        <p:sp>
          <p:nvSpPr>
            <p:cNvPr id="82" name="Line 14"/>
            <p:cNvSpPr>
              <a:spLocks noChangeShapeType="1"/>
            </p:cNvSpPr>
            <p:nvPr/>
          </p:nvSpPr>
          <p:spPr bwMode="auto">
            <a:xfrm flipV="1">
              <a:off x="1633" y="3088"/>
              <a:ext cx="0" cy="164"/>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3" name="Line 15"/>
            <p:cNvSpPr>
              <a:spLocks noChangeShapeType="1"/>
            </p:cNvSpPr>
            <p:nvPr/>
          </p:nvSpPr>
          <p:spPr bwMode="auto">
            <a:xfrm flipV="1">
              <a:off x="1633" y="2260"/>
              <a:ext cx="0" cy="164"/>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4" name="Line 16"/>
            <p:cNvSpPr>
              <a:spLocks noChangeShapeType="1"/>
            </p:cNvSpPr>
            <p:nvPr/>
          </p:nvSpPr>
          <p:spPr bwMode="auto">
            <a:xfrm flipV="1">
              <a:off x="1669" y="3063"/>
              <a:ext cx="721" cy="182"/>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5" name="Line 17"/>
            <p:cNvSpPr>
              <a:spLocks noChangeShapeType="1"/>
            </p:cNvSpPr>
            <p:nvPr/>
          </p:nvSpPr>
          <p:spPr bwMode="auto">
            <a:xfrm flipV="1">
              <a:off x="1684" y="2681"/>
              <a:ext cx="650"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6" name="Line 18"/>
            <p:cNvSpPr>
              <a:spLocks noChangeShapeType="1"/>
            </p:cNvSpPr>
            <p:nvPr/>
          </p:nvSpPr>
          <p:spPr bwMode="auto">
            <a:xfrm flipV="1">
              <a:off x="2622" y="2691"/>
              <a:ext cx="0" cy="164"/>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7" name="Line 19"/>
            <p:cNvSpPr>
              <a:spLocks noChangeShapeType="1"/>
            </p:cNvSpPr>
            <p:nvPr/>
          </p:nvSpPr>
          <p:spPr bwMode="auto">
            <a:xfrm flipV="1">
              <a:off x="644" y="2691"/>
              <a:ext cx="0" cy="163"/>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8" name="Line 20"/>
            <p:cNvSpPr>
              <a:spLocks noChangeShapeType="1"/>
            </p:cNvSpPr>
            <p:nvPr/>
          </p:nvSpPr>
          <p:spPr bwMode="auto">
            <a:xfrm flipH="1" flipV="1">
              <a:off x="854" y="3063"/>
              <a:ext cx="723" cy="182"/>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9" name="Line 21"/>
            <p:cNvSpPr>
              <a:spLocks noChangeShapeType="1"/>
            </p:cNvSpPr>
            <p:nvPr/>
          </p:nvSpPr>
          <p:spPr bwMode="auto">
            <a:xfrm flipH="1" flipV="1">
              <a:off x="932" y="2681"/>
              <a:ext cx="652"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0" name="Line 22"/>
            <p:cNvSpPr>
              <a:spLocks noChangeShapeType="1"/>
            </p:cNvSpPr>
            <p:nvPr/>
          </p:nvSpPr>
          <p:spPr bwMode="auto">
            <a:xfrm flipH="1" flipV="1">
              <a:off x="1903" y="2681"/>
              <a:ext cx="653"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1" name="Line 23"/>
            <p:cNvSpPr>
              <a:spLocks noChangeShapeType="1"/>
            </p:cNvSpPr>
            <p:nvPr/>
          </p:nvSpPr>
          <p:spPr bwMode="auto">
            <a:xfrm flipV="1">
              <a:off x="682" y="2681"/>
              <a:ext cx="650"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2" name="Line 24"/>
            <p:cNvSpPr>
              <a:spLocks noChangeShapeType="1"/>
            </p:cNvSpPr>
            <p:nvPr/>
          </p:nvSpPr>
          <p:spPr bwMode="auto">
            <a:xfrm flipV="1">
              <a:off x="645" y="2250"/>
              <a:ext cx="650"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 name="Line 25"/>
            <p:cNvSpPr>
              <a:spLocks noChangeShapeType="1"/>
            </p:cNvSpPr>
            <p:nvPr/>
          </p:nvSpPr>
          <p:spPr bwMode="auto">
            <a:xfrm flipH="1" flipV="1">
              <a:off x="1958" y="2250"/>
              <a:ext cx="652"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
        <p:nvSpPr>
          <p:cNvPr id="3" name="Rectangle 2"/>
          <p:cNvSpPr/>
          <p:nvPr/>
        </p:nvSpPr>
        <p:spPr>
          <a:xfrm>
            <a:off x="6084168" y="1124744"/>
            <a:ext cx="3186898" cy="461665"/>
          </a:xfrm>
          <a:prstGeom prst="rect">
            <a:avLst/>
          </a:prstGeom>
        </p:spPr>
        <p:txBody>
          <a:bodyPr wrap="none">
            <a:spAutoFit/>
          </a:bodyPr>
          <a:lstStyle/>
          <a:p>
            <a:r>
              <a:rPr lang="en-US" altLang="en-US" b="1" dirty="0"/>
              <a:t>Agrawal et al [VLDB96]</a:t>
            </a:r>
            <a:endParaRPr lang="en-US" dirty="0"/>
          </a:p>
        </p:txBody>
      </p:sp>
    </p:spTree>
    <p:extLst>
      <p:ext uri="{BB962C8B-B14F-4D97-AF65-F5344CB8AC3E}">
        <p14:creationId xmlns:p14="http://schemas.microsoft.com/office/powerpoint/2010/main" val="1744606245"/>
      </p:ext>
    </p:extLst>
  </p:cSld>
  <p:clrMapOvr>
    <a:masterClrMapping/>
  </p:clrMapOvr>
  <p:transition>
    <p:pull dir="ru"/>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ChangeArrowheads="1"/>
          </p:cNvSpPr>
          <p:nvPr>
            <p:ph type="title"/>
          </p:nvPr>
        </p:nvSpPr>
        <p:spPr>
          <a:xfrm>
            <a:off x="685800" y="296958"/>
            <a:ext cx="7772400" cy="990600"/>
          </a:xfrm>
          <a:ln/>
        </p:spPr>
        <p:txBody>
          <a:bodyPr/>
          <a:lstStyle/>
          <a:p>
            <a:pPr>
              <a:buClrTx/>
              <a:buFontTx/>
              <a:buNone/>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altLang="en-US" dirty="0"/>
              <a:t>Which views to build?</a:t>
            </a:r>
          </a:p>
        </p:txBody>
      </p:sp>
      <p:sp>
        <p:nvSpPr>
          <p:cNvPr id="31746" name="Rectangle 2"/>
          <p:cNvSpPr>
            <a:spLocks noGrp="1" noChangeArrowheads="1"/>
          </p:cNvSpPr>
          <p:nvPr>
            <p:ph type="body" idx="1"/>
          </p:nvPr>
        </p:nvSpPr>
        <p:spPr>
          <a:xfrm>
            <a:off x="685800" y="1541554"/>
            <a:ext cx="7772400" cy="4343400"/>
          </a:xfrm>
          <a:ln/>
        </p:spPr>
        <p:txBody>
          <a:bodyPr/>
          <a:lstStyle/>
          <a:p>
            <a:pPr marL="341313" indent="-341313">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t>Use some notion of </a:t>
            </a:r>
            <a:r>
              <a:rPr lang="en-US" altLang="en-US" i="1" dirty="0"/>
              <a:t>benefit</a:t>
            </a:r>
            <a:r>
              <a:rPr lang="en-US" altLang="en-US" dirty="0"/>
              <a:t> per view</a:t>
            </a:r>
          </a:p>
          <a:p>
            <a:pPr marL="341313" indent="-341313">
              <a:buFont typeface="Times New Roman" panose="02020603050405020304" pitchFamily="18" charset="0"/>
              <a:buChar char="•"/>
              <a:tabLst>
                <a:tab pos="911225" algn="l"/>
                <a:tab pos="1825625" algn="l"/>
                <a:tab pos="2740025" algn="l"/>
                <a:tab pos="3654425" algn="l"/>
                <a:tab pos="4568825" algn="l"/>
                <a:tab pos="5483225" algn="l"/>
                <a:tab pos="6397625" algn="l"/>
                <a:tab pos="7312025" algn="l"/>
                <a:tab pos="8226425" algn="l"/>
                <a:tab pos="9140825" algn="l"/>
                <a:tab pos="10055225" algn="l"/>
              </a:tabLst>
            </a:pPr>
            <a:r>
              <a:rPr lang="en-US" altLang="en-US" dirty="0"/>
              <a:t>Limit: </a:t>
            </a:r>
            <a:r>
              <a:rPr lang="en-US" altLang="en-US" i="1" dirty="0"/>
              <a:t>disk space</a:t>
            </a:r>
            <a:r>
              <a:rPr lang="en-US" altLang="en-US" dirty="0"/>
              <a:t> or </a:t>
            </a:r>
            <a:r>
              <a:rPr lang="en-US" altLang="en-US" i="1" dirty="0"/>
              <a:t>maintenance-time</a:t>
            </a:r>
          </a:p>
        </p:txBody>
      </p:sp>
      <p:sp>
        <p:nvSpPr>
          <p:cNvPr id="31768" name="Text Box 24"/>
          <p:cNvSpPr txBox="1">
            <a:spLocks noChangeArrowheads="1"/>
          </p:cNvSpPr>
          <p:nvPr/>
        </p:nvSpPr>
        <p:spPr bwMode="auto">
          <a:xfrm>
            <a:off x="5207000" y="2809875"/>
            <a:ext cx="3768725" cy="2033506"/>
          </a:xfrm>
          <a:prstGeom prst="rect">
            <a:avLst/>
          </a:prstGeom>
          <a:noFill/>
          <a:ln>
            <a:noFill/>
          </a:ln>
          <a:effec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spcBef>
                <a:spcPts val="1250"/>
              </a:spcBef>
              <a:buClrTx/>
              <a:buFontTx/>
              <a:buNone/>
            </a:pPr>
            <a:r>
              <a:rPr lang="en-US" altLang="en-US" sz="2000" b="1" dirty="0" err="1"/>
              <a:t>Hanirayan</a:t>
            </a:r>
            <a:r>
              <a:rPr lang="en-US" altLang="en-US" sz="2000" b="1" dirty="0"/>
              <a:t> et al SIGMOD’96:</a:t>
            </a:r>
          </a:p>
          <a:p>
            <a:pPr>
              <a:spcBef>
                <a:spcPts val="1250"/>
              </a:spcBef>
              <a:buClrTx/>
              <a:buFontTx/>
              <a:buNone/>
            </a:pPr>
            <a:endParaRPr lang="en-US" altLang="en-US" sz="2000" b="1" dirty="0"/>
          </a:p>
          <a:p>
            <a:pPr>
              <a:spcBef>
                <a:spcPts val="1000"/>
              </a:spcBef>
              <a:buClrTx/>
              <a:buFontTx/>
              <a:buNone/>
            </a:pPr>
            <a:endParaRPr lang="en-US" altLang="en-US" sz="1600" b="1" dirty="0"/>
          </a:p>
          <a:p>
            <a:pPr algn="ctr">
              <a:spcBef>
                <a:spcPts val="1250"/>
              </a:spcBef>
              <a:buClrTx/>
              <a:buFontTx/>
              <a:buNone/>
            </a:pPr>
            <a:r>
              <a:rPr lang="en-US" altLang="en-US" sz="2000" b="1" dirty="0"/>
              <a:t>Pick views greedily </a:t>
            </a:r>
            <a:br>
              <a:rPr lang="en-US" altLang="en-US" sz="2000" b="1" dirty="0"/>
            </a:br>
            <a:r>
              <a:rPr lang="en-US" altLang="en-US" sz="2000" b="1" dirty="0"/>
              <a:t>until space is filled</a:t>
            </a:r>
          </a:p>
        </p:txBody>
      </p:sp>
      <p:graphicFrame>
        <p:nvGraphicFramePr>
          <p:cNvPr id="31769" name="Object 25"/>
          <p:cNvGraphicFramePr>
            <a:graphicFrameLocks noChangeAspect="1"/>
          </p:cNvGraphicFramePr>
          <p:nvPr/>
        </p:nvGraphicFramePr>
        <p:xfrm>
          <a:off x="5308600" y="3362325"/>
          <a:ext cx="3505200" cy="546100"/>
        </p:xfrm>
        <a:graphic>
          <a:graphicData uri="http://schemas.openxmlformats.org/presentationml/2006/ole">
            <mc:AlternateContent xmlns:mc="http://schemas.openxmlformats.org/markup-compatibility/2006">
              <mc:Choice xmlns:v="urn:schemas-microsoft-com:vml" Requires="v">
                <p:oleObj spid="_x0000_s3090" r:id="rId4" imgW="2780280" imgH="356760" progId="">
                  <p:embed/>
                </p:oleObj>
              </mc:Choice>
              <mc:Fallback>
                <p:oleObj r:id="rId4" imgW="2780280" imgH="3567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8600" y="3362325"/>
                        <a:ext cx="3505200" cy="546100"/>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70" name="Text Box 26"/>
          <p:cNvSpPr txBox="1">
            <a:spLocks noChangeArrowheads="1"/>
          </p:cNvSpPr>
          <p:nvPr/>
        </p:nvSpPr>
        <p:spPr bwMode="auto">
          <a:xfrm>
            <a:off x="5593363" y="5424488"/>
            <a:ext cx="3149600" cy="586957"/>
          </a:xfrm>
          <a:prstGeom prst="rect">
            <a:avLst/>
          </a:prstGeom>
          <a:noFill/>
          <a:ln>
            <a:noFill/>
          </a:ln>
          <a:effectLst/>
        </p:spPr>
        <p:txBody>
          <a:bodyPr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spcBef>
                <a:spcPts val="1000"/>
              </a:spcBef>
              <a:buClrTx/>
              <a:buFontTx/>
              <a:buNone/>
            </a:pPr>
            <a:r>
              <a:rPr lang="en-US" altLang="en-US" sz="1600" b="1" dirty="0">
                <a:solidFill>
                  <a:schemeClr val="tx1"/>
                </a:solidFill>
                <a:latin typeface="+mn-lt"/>
              </a:rPr>
              <a:t>Catch: quadratic in the number of views, which is exponential!!!</a:t>
            </a:r>
          </a:p>
        </p:txBody>
      </p:sp>
      <p:sp>
        <p:nvSpPr>
          <p:cNvPr id="2" name="Slide Number Placeholder 1"/>
          <p:cNvSpPr>
            <a:spLocks noGrp="1"/>
          </p:cNvSpPr>
          <p:nvPr>
            <p:ph type="sldNum" sz="quarter" idx="12"/>
          </p:nvPr>
        </p:nvSpPr>
        <p:spPr/>
        <p:txBody>
          <a:bodyPr/>
          <a:lstStyle/>
          <a:p>
            <a:fld id="{35B54189-C436-47D0-AC37-8484B13A8E13}" type="slidenum">
              <a:rPr lang="en-US" smtClean="0"/>
              <a:pPr/>
              <a:t>42</a:t>
            </a:fld>
            <a:endParaRPr lang="en-US"/>
          </a:p>
        </p:txBody>
      </p:sp>
      <p:grpSp>
        <p:nvGrpSpPr>
          <p:cNvPr id="73" name="Group 5"/>
          <p:cNvGrpSpPr>
            <a:grpSpLocks/>
          </p:cNvGrpSpPr>
          <p:nvPr/>
        </p:nvGrpSpPr>
        <p:grpSpPr bwMode="auto">
          <a:xfrm>
            <a:off x="411162" y="3261816"/>
            <a:ext cx="4541838" cy="2341563"/>
            <a:chOff x="202" y="2002"/>
            <a:chExt cx="2861" cy="1475"/>
          </a:xfrm>
        </p:grpSpPr>
        <p:sp>
          <p:nvSpPr>
            <p:cNvPr id="74" name="Oval 6"/>
            <p:cNvSpPr>
              <a:spLocks noChangeArrowheads="1"/>
            </p:cNvSpPr>
            <p:nvPr/>
          </p:nvSpPr>
          <p:spPr bwMode="auto">
            <a:xfrm>
              <a:off x="1062" y="2002"/>
              <a:ext cx="1141"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dirty="0" err="1"/>
                <a:t>product,store,quarter</a:t>
              </a:r>
              <a:endParaRPr lang="en-US" altLang="en-US" sz="1400" dirty="0"/>
            </a:p>
          </p:txBody>
        </p:sp>
        <p:sp>
          <p:nvSpPr>
            <p:cNvPr id="75" name="Oval 7"/>
            <p:cNvSpPr>
              <a:spLocks noChangeArrowheads="1"/>
            </p:cNvSpPr>
            <p:nvPr/>
          </p:nvSpPr>
          <p:spPr bwMode="auto">
            <a:xfrm>
              <a:off x="1357" y="2863"/>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product</a:t>
              </a:r>
            </a:p>
          </p:txBody>
        </p:sp>
        <p:sp>
          <p:nvSpPr>
            <p:cNvPr id="76" name="Oval 8"/>
            <p:cNvSpPr>
              <a:spLocks noChangeArrowheads="1"/>
            </p:cNvSpPr>
            <p:nvPr/>
          </p:nvSpPr>
          <p:spPr bwMode="auto">
            <a:xfrm>
              <a:off x="2346" y="2863"/>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store</a:t>
              </a:r>
            </a:p>
          </p:txBody>
        </p:sp>
        <p:sp>
          <p:nvSpPr>
            <p:cNvPr id="77" name="Oval 9"/>
            <p:cNvSpPr>
              <a:spLocks noChangeArrowheads="1"/>
            </p:cNvSpPr>
            <p:nvPr/>
          </p:nvSpPr>
          <p:spPr bwMode="auto">
            <a:xfrm>
              <a:off x="368" y="2863"/>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quarter</a:t>
              </a:r>
            </a:p>
          </p:txBody>
        </p:sp>
        <p:sp>
          <p:nvSpPr>
            <p:cNvPr id="78" name="Oval 10"/>
            <p:cNvSpPr>
              <a:spLocks noChangeArrowheads="1"/>
            </p:cNvSpPr>
            <p:nvPr/>
          </p:nvSpPr>
          <p:spPr bwMode="auto">
            <a:xfrm>
              <a:off x="1357" y="3257"/>
              <a:ext cx="551" cy="220"/>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dirty="0"/>
                <a:t>none</a:t>
              </a:r>
            </a:p>
          </p:txBody>
        </p:sp>
        <p:sp>
          <p:nvSpPr>
            <p:cNvPr id="79" name="Oval 11"/>
            <p:cNvSpPr>
              <a:spLocks noChangeArrowheads="1"/>
            </p:cNvSpPr>
            <p:nvPr/>
          </p:nvSpPr>
          <p:spPr bwMode="auto">
            <a:xfrm>
              <a:off x="1191" y="2432"/>
              <a:ext cx="883"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store,quarter</a:t>
              </a:r>
            </a:p>
          </p:txBody>
        </p:sp>
        <p:sp>
          <p:nvSpPr>
            <p:cNvPr id="80" name="Oval 12"/>
            <p:cNvSpPr>
              <a:spLocks noChangeArrowheads="1"/>
            </p:cNvSpPr>
            <p:nvPr/>
          </p:nvSpPr>
          <p:spPr bwMode="auto">
            <a:xfrm>
              <a:off x="202" y="2432"/>
              <a:ext cx="882"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product,quarter</a:t>
              </a:r>
            </a:p>
          </p:txBody>
        </p:sp>
        <p:sp>
          <p:nvSpPr>
            <p:cNvPr id="81" name="Oval 13"/>
            <p:cNvSpPr>
              <a:spLocks noChangeArrowheads="1"/>
            </p:cNvSpPr>
            <p:nvPr/>
          </p:nvSpPr>
          <p:spPr bwMode="auto">
            <a:xfrm>
              <a:off x="2181" y="2432"/>
              <a:ext cx="882" cy="257"/>
            </a:xfrm>
            <a:prstGeom prst="ellipse">
              <a:avLst/>
            </a:prstGeom>
            <a:solidFill>
              <a:srgbClr val="00CC99"/>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ea typeface="WenQuanYi Micro Hei" charset="0"/>
                  <a:cs typeface="WenQuanYi Micro Hei" charset="0"/>
                </a:defRPr>
              </a:lvl9pPr>
            </a:lstStyle>
            <a:p>
              <a:pPr algn="ctr">
                <a:buClrTx/>
                <a:buFontTx/>
                <a:buNone/>
              </a:pPr>
              <a:r>
                <a:rPr lang="en-US" altLang="en-US" sz="1400"/>
                <a:t>product, store</a:t>
              </a:r>
            </a:p>
          </p:txBody>
        </p:sp>
        <p:sp>
          <p:nvSpPr>
            <p:cNvPr id="82" name="Line 14"/>
            <p:cNvSpPr>
              <a:spLocks noChangeShapeType="1"/>
            </p:cNvSpPr>
            <p:nvPr/>
          </p:nvSpPr>
          <p:spPr bwMode="auto">
            <a:xfrm flipV="1">
              <a:off x="1633" y="3088"/>
              <a:ext cx="0" cy="164"/>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3" name="Line 15"/>
            <p:cNvSpPr>
              <a:spLocks noChangeShapeType="1"/>
            </p:cNvSpPr>
            <p:nvPr/>
          </p:nvSpPr>
          <p:spPr bwMode="auto">
            <a:xfrm flipV="1">
              <a:off x="1633" y="2260"/>
              <a:ext cx="0" cy="164"/>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4" name="Line 16"/>
            <p:cNvSpPr>
              <a:spLocks noChangeShapeType="1"/>
            </p:cNvSpPr>
            <p:nvPr/>
          </p:nvSpPr>
          <p:spPr bwMode="auto">
            <a:xfrm flipV="1">
              <a:off x="1669" y="3063"/>
              <a:ext cx="721" cy="182"/>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5" name="Line 17"/>
            <p:cNvSpPr>
              <a:spLocks noChangeShapeType="1"/>
            </p:cNvSpPr>
            <p:nvPr/>
          </p:nvSpPr>
          <p:spPr bwMode="auto">
            <a:xfrm flipV="1">
              <a:off x="1684" y="2681"/>
              <a:ext cx="650"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6" name="Line 18"/>
            <p:cNvSpPr>
              <a:spLocks noChangeShapeType="1"/>
            </p:cNvSpPr>
            <p:nvPr/>
          </p:nvSpPr>
          <p:spPr bwMode="auto">
            <a:xfrm flipV="1">
              <a:off x="2622" y="2691"/>
              <a:ext cx="0" cy="164"/>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7" name="Line 19"/>
            <p:cNvSpPr>
              <a:spLocks noChangeShapeType="1"/>
            </p:cNvSpPr>
            <p:nvPr/>
          </p:nvSpPr>
          <p:spPr bwMode="auto">
            <a:xfrm flipV="1">
              <a:off x="644" y="2691"/>
              <a:ext cx="0" cy="163"/>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8" name="Line 20"/>
            <p:cNvSpPr>
              <a:spLocks noChangeShapeType="1"/>
            </p:cNvSpPr>
            <p:nvPr/>
          </p:nvSpPr>
          <p:spPr bwMode="auto">
            <a:xfrm flipH="1" flipV="1">
              <a:off x="854" y="3063"/>
              <a:ext cx="723" cy="182"/>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89" name="Line 21"/>
            <p:cNvSpPr>
              <a:spLocks noChangeShapeType="1"/>
            </p:cNvSpPr>
            <p:nvPr/>
          </p:nvSpPr>
          <p:spPr bwMode="auto">
            <a:xfrm flipH="1" flipV="1">
              <a:off x="932" y="2681"/>
              <a:ext cx="652"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0" name="Line 22"/>
            <p:cNvSpPr>
              <a:spLocks noChangeShapeType="1"/>
            </p:cNvSpPr>
            <p:nvPr/>
          </p:nvSpPr>
          <p:spPr bwMode="auto">
            <a:xfrm flipH="1" flipV="1">
              <a:off x="1903" y="2681"/>
              <a:ext cx="653"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1" name="Line 23"/>
            <p:cNvSpPr>
              <a:spLocks noChangeShapeType="1"/>
            </p:cNvSpPr>
            <p:nvPr/>
          </p:nvSpPr>
          <p:spPr bwMode="auto">
            <a:xfrm flipV="1">
              <a:off x="682" y="2681"/>
              <a:ext cx="650"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2" name="Line 24"/>
            <p:cNvSpPr>
              <a:spLocks noChangeShapeType="1"/>
            </p:cNvSpPr>
            <p:nvPr/>
          </p:nvSpPr>
          <p:spPr bwMode="auto">
            <a:xfrm flipV="1">
              <a:off x="645" y="2250"/>
              <a:ext cx="650"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sp>
          <p:nvSpPr>
            <p:cNvPr id="93" name="Line 25"/>
            <p:cNvSpPr>
              <a:spLocks noChangeShapeType="1"/>
            </p:cNvSpPr>
            <p:nvPr/>
          </p:nvSpPr>
          <p:spPr bwMode="auto">
            <a:xfrm flipH="1" flipV="1">
              <a:off x="1958" y="2250"/>
              <a:ext cx="652" cy="166"/>
            </a:xfrm>
            <a:prstGeom prst="line">
              <a:avLst/>
            </a:prstGeom>
            <a:noFill/>
            <a:ln w="2844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a:p>
          </p:txBody>
        </p:sp>
      </p:grpSp>
    </p:spTree>
    <p:extLst>
      <p:ext uri="{BB962C8B-B14F-4D97-AF65-F5344CB8AC3E}">
        <p14:creationId xmlns:p14="http://schemas.microsoft.com/office/powerpoint/2010/main" val="2968804869"/>
      </p:ext>
    </p:extLst>
  </p:cSld>
  <p:clrMapOvr>
    <a:masterClrMapping/>
  </p:clrMapOvr>
  <p:transition>
    <p:pull dir="ru"/>
  </p:transition>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Introduction</a:t>
            </a:r>
          </a:p>
          <a:p>
            <a:r>
              <a:rPr lang="en-US" dirty="0"/>
              <a:t>Data warehouses</a:t>
            </a:r>
          </a:p>
          <a:p>
            <a:r>
              <a:rPr lang="en-US" dirty="0"/>
              <a:t>On-line analytical processing (OLAP)</a:t>
            </a:r>
          </a:p>
          <a:p>
            <a:r>
              <a:rPr lang="en-US" dirty="0"/>
              <a:t>Views</a:t>
            </a:r>
          </a:p>
          <a:p>
            <a:r>
              <a:rPr lang="en-US" b="1" dirty="0"/>
              <a:t>Top-N queries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43</a:t>
            </a:fld>
            <a:endParaRPr lang="en-US"/>
          </a:p>
        </p:txBody>
      </p:sp>
    </p:spTree>
    <p:extLst>
      <p:ext uri="{BB962C8B-B14F-4D97-AF65-F5344CB8AC3E}">
        <p14:creationId xmlns:p14="http://schemas.microsoft.com/office/powerpoint/2010/main" val="2676089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Top-N queries</a:t>
            </a:r>
          </a:p>
        </p:txBody>
      </p:sp>
      <p:sp>
        <p:nvSpPr>
          <p:cNvPr id="3" name="Content Placeholder 2"/>
          <p:cNvSpPr>
            <a:spLocks noGrp="1"/>
          </p:cNvSpPr>
          <p:nvPr>
            <p:ph idx="1"/>
          </p:nvPr>
        </p:nvSpPr>
        <p:spPr>
          <a:xfrm>
            <a:off x="457200" y="1219200"/>
            <a:ext cx="7859216" cy="4906963"/>
          </a:xfrm>
        </p:spPr>
        <p:txBody>
          <a:bodyPr/>
          <a:lstStyle/>
          <a:p>
            <a:pPr marL="0" indent="0">
              <a:buNone/>
            </a:pPr>
            <a:r>
              <a:rPr lang="en-US" dirty="0"/>
              <a:t>Examples</a:t>
            </a:r>
          </a:p>
          <a:p>
            <a:r>
              <a:rPr lang="en-US" dirty="0"/>
              <a:t>Find the 20 most expensive products </a:t>
            </a:r>
          </a:p>
          <a:p>
            <a:r>
              <a:rPr lang="en-US" dirty="0"/>
              <a:t>Find the 10 products sold most in the USA</a:t>
            </a:r>
          </a:p>
          <a:p>
            <a:r>
              <a:rPr lang="en-US" dirty="0"/>
              <a:t>Find the 5 cities where products of category  “Apparel” are sold most</a:t>
            </a:r>
          </a:p>
          <a:p>
            <a:pPr marL="0" indent="0">
              <a:buNone/>
            </a:pPr>
            <a:endParaRPr lang="en-US" dirty="0"/>
          </a:p>
          <a:p>
            <a:pPr marL="0" indent="0">
              <a:buNone/>
            </a:pPr>
            <a:r>
              <a:rPr lang="en-US" dirty="0"/>
              <a:t>Key optimization insight</a:t>
            </a:r>
          </a:p>
          <a:p>
            <a:r>
              <a:rPr lang="en-US" dirty="0"/>
              <a:t>Focus on very few results</a:t>
            </a:r>
          </a:p>
          <a:p>
            <a:pPr marL="0" indent="0">
              <a:buNone/>
            </a:pP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44</a:t>
            </a:fld>
            <a:endParaRPr lang="en-US"/>
          </a:p>
        </p:txBody>
      </p:sp>
    </p:spTree>
    <p:extLst>
      <p:ext uri="{BB962C8B-B14F-4D97-AF65-F5344CB8AC3E}">
        <p14:creationId xmlns:p14="http://schemas.microsoft.com/office/powerpoint/2010/main" val="219018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Top-N queries (2)</a:t>
            </a:r>
          </a:p>
        </p:txBody>
      </p:sp>
      <p:sp>
        <p:nvSpPr>
          <p:cNvPr id="3" name="Content Placeholder 2"/>
          <p:cNvSpPr>
            <a:spLocks noGrp="1"/>
          </p:cNvSpPr>
          <p:nvPr>
            <p:ph idx="1"/>
          </p:nvPr>
        </p:nvSpPr>
        <p:spPr>
          <a:xfrm>
            <a:off x="457200" y="1219200"/>
            <a:ext cx="7859216" cy="4906963"/>
          </a:xfrm>
        </p:spPr>
        <p:txBody>
          <a:bodyPr/>
          <a:lstStyle/>
          <a:p>
            <a:pPr marL="0" indent="0">
              <a:buNone/>
            </a:pPr>
            <a:r>
              <a:rPr lang="en-US" dirty="0"/>
              <a:t>Examples</a:t>
            </a:r>
          </a:p>
          <a:p>
            <a:r>
              <a:rPr lang="en-US" dirty="0"/>
              <a:t>Find the 10 products with the highest sales in </a:t>
            </a:r>
            <a:r>
              <a:rPr lang="en-US" dirty="0" err="1"/>
              <a:t>locid</a:t>
            </a:r>
            <a:r>
              <a:rPr lang="en-US" dirty="0"/>
              <a:t>=1 and </a:t>
            </a:r>
            <a:r>
              <a:rPr lang="en-US" dirty="0" err="1"/>
              <a:t>timeid</a:t>
            </a:r>
            <a:r>
              <a:rPr lang="en-US" dirty="0"/>
              <a:t>=3 </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45</a:t>
            </a:fld>
            <a:endParaRPr lang="en-US"/>
          </a:p>
        </p:txBody>
      </p:sp>
      <p:sp>
        <p:nvSpPr>
          <p:cNvPr id="5" name="Rectangle 4"/>
          <p:cNvSpPr/>
          <p:nvPr/>
        </p:nvSpPr>
        <p:spPr>
          <a:xfrm>
            <a:off x="971600" y="2924944"/>
            <a:ext cx="7848872" cy="1323439"/>
          </a:xfrm>
          <a:prstGeom prst="rect">
            <a:avLst/>
          </a:prstGeom>
        </p:spPr>
        <p:txBody>
          <a:bodyPr wrap="square">
            <a:spAutoFit/>
          </a:bodyPr>
          <a:lstStyle/>
          <a:p>
            <a:r>
              <a:rPr lang="en-US" sz="2000" dirty="0">
                <a:latin typeface="Courier New" charset="0"/>
                <a:ea typeface="Courier New" charset="0"/>
                <a:cs typeface="Courier New" charset="0"/>
              </a:rPr>
              <a:t>SELECT </a:t>
            </a:r>
            <a:r>
              <a:rPr lang="en-US" sz="2000" dirty="0" err="1">
                <a:latin typeface="Courier New" charset="0"/>
                <a:ea typeface="Courier New" charset="0"/>
                <a:cs typeface="Courier New" charset="0"/>
              </a:rPr>
              <a:t>P.pid</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P.pname</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S.sales</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FROM Sales S, Products P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WHERE </a:t>
            </a:r>
            <a:r>
              <a:rPr lang="en-US" sz="2000" dirty="0" err="1">
                <a:solidFill>
                  <a:srgbClr val="FF0000"/>
                </a:solidFill>
                <a:latin typeface="Courier New" charset="0"/>
                <a:ea typeface="Courier New" charset="0"/>
                <a:cs typeface="Courier New" charset="0"/>
              </a:rPr>
              <a:t>S.pid</a:t>
            </a:r>
            <a:r>
              <a:rPr lang="en-US" sz="2000" dirty="0">
                <a:solidFill>
                  <a:srgbClr val="FF0000"/>
                </a:solidFill>
                <a:latin typeface="Courier New" charset="0"/>
                <a:ea typeface="Courier New" charset="0"/>
                <a:cs typeface="Courier New" charset="0"/>
              </a:rPr>
              <a:t>=</a:t>
            </a:r>
            <a:r>
              <a:rPr lang="en-US" sz="2000" dirty="0" err="1">
                <a:solidFill>
                  <a:srgbClr val="FF0000"/>
                </a:solidFill>
                <a:latin typeface="Courier New" charset="0"/>
                <a:ea typeface="Courier New" charset="0"/>
                <a:cs typeface="Courier New" charset="0"/>
              </a:rPr>
              <a:t>P.pid</a:t>
            </a:r>
            <a:r>
              <a:rPr lang="en-US" sz="2000" dirty="0">
                <a:solidFill>
                  <a:srgbClr val="FF0000"/>
                </a:solidFill>
                <a:latin typeface="Courier New" charset="0"/>
                <a:ea typeface="Courier New" charset="0"/>
                <a:cs typeface="Courier New" charset="0"/>
              </a:rPr>
              <a:t> </a:t>
            </a:r>
            <a:r>
              <a:rPr lang="en-US" sz="2000" dirty="0">
                <a:latin typeface="Courier New" charset="0"/>
                <a:ea typeface="Courier New" charset="0"/>
                <a:cs typeface="Courier New" charset="0"/>
              </a:rPr>
              <a:t>AND </a:t>
            </a:r>
            <a:r>
              <a:rPr lang="en-US" sz="2000" dirty="0" err="1">
                <a:latin typeface="Courier New" charset="0"/>
                <a:ea typeface="Courier New" charset="0"/>
                <a:cs typeface="Courier New" charset="0"/>
              </a:rPr>
              <a:t>S.locid</a:t>
            </a:r>
            <a:r>
              <a:rPr lang="en-US" sz="2000" dirty="0">
                <a:latin typeface="Courier New" charset="0"/>
                <a:ea typeface="Courier New" charset="0"/>
                <a:cs typeface="Courier New" charset="0"/>
              </a:rPr>
              <a:t>=1 AND </a:t>
            </a:r>
            <a:r>
              <a:rPr lang="en-US" sz="2000" dirty="0" err="1">
                <a:latin typeface="Courier New" charset="0"/>
                <a:ea typeface="Courier New" charset="0"/>
                <a:cs typeface="Courier New" charset="0"/>
              </a:rPr>
              <a:t>S.timeid</a:t>
            </a:r>
            <a:r>
              <a:rPr lang="en-US" sz="2000" dirty="0">
                <a:latin typeface="Courier New" charset="0"/>
                <a:ea typeface="Courier New" charset="0"/>
                <a:cs typeface="Courier New" charset="0"/>
              </a:rPr>
              <a:t>=3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ORDER BY </a:t>
            </a:r>
            <a:r>
              <a:rPr lang="en-US" sz="2000" dirty="0" err="1">
                <a:latin typeface="Courier New" charset="0"/>
                <a:ea typeface="Courier New" charset="0"/>
                <a:cs typeface="Courier New" charset="0"/>
              </a:rPr>
              <a:t>S.sales</a:t>
            </a:r>
            <a:r>
              <a:rPr lang="en-US" sz="2000" dirty="0">
                <a:latin typeface="Courier New" charset="0"/>
                <a:ea typeface="Courier New" charset="0"/>
                <a:cs typeface="Courier New" charset="0"/>
              </a:rPr>
              <a:t> DESC OPTIMIZE FOR 10 ROWS </a:t>
            </a:r>
          </a:p>
        </p:txBody>
      </p:sp>
      <p:sp>
        <p:nvSpPr>
          <p:cNvPr id="6" name="Rectangle 5"/>
          <p:cNvSpPr/>
          <p:nvPr/>
        </p:nvSpPr>
        <p:spPr>
          <a:xfrm>
            <a:off x="971600" y="4955124"/>
            <a:ext cx="7848872" cy="1323439"/>
          </a:xfrm>
          <a:prstGeom prst="rect">
            <a:avLst/>
          </a:prstGeom>
        </p:spPr>
        <p:txBody>
          <a:bodyPr wrap="square">
            <a:spAutoFit/>
          </a:bodyPr>
          <a:lstStyle/>
          <a:p>
            <a:r>
              <a:rPr lang="en-US" sz="2000" dirty="0">
                <a:latin typeface="Courier New" charset="0"/>
                <a:ea typeface="Courier New" charset="0"/>
                <a:cs typeface="Courier New" charset="0"/>
              </a:rPr>
              <a:t>SELECT </a:t>
            </a:r>
            <a:r>
              <a:rPr lang="en-US" sz="2000" dirty="0" err="1">
                <a:latin typeface="Courier New" charset="0"/>
                <a:ea typeface="Courier New" charset="0"/>
                <a:cs typeface="Courier New" charset="0"/>
              </a:rPr>
              <a:t>P.pid</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P.pname</a:t>
            </a:r>
            <a:r>
              <a:rPr lang="en-US" sz="2000" dirty="0">
                <a:latin typeface="Courier New" charset="0"/>
                <a:ea typeface="Courier New" charset="0"/>
                <a:cs typeface="Courier New" charset="0"/>
              </a:rPr>
              <a:t>, </a:t>
            </a:r>
            <a:r>
              <a:rPr lang="en-US" sz="2000" dirty="0" err="1">
                <a:latin typeface="Courier New" charset="0"/>
                <a:ea typeface="Courier New" charset="0"/>
                <a:cs typeface="Courier New" charset="0"/>
              </a:rPr>
              <a:t>S.sales</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FROM Sales S, Products P </a:t>
            </a:r>
            <a:br>
              <a:rPr lang="en-US" sz="2000" dirty="0">
                <a:latin typeface="Courier New" charset="0"/>
                <a:ea typeface="Courier New" charset="0"/>
                <a:cs typeface="Courier New" charset="0"/>
              </a:rPr>
            </a:br>
            <a:r>
              <a:rPr lang="en-US" sz="2000" dirty="0">
                <a:latin typeface="Courier New" charset="0"/>
                <a:ea typeface="Courier New" charset="0"/>
                <a:cs typeface="Courier New" charset="0"/>
              </a:rPr>
              <a:t>WHERE </a:t>
            </a:r>
            <a:r>
              <a:rPr lang="en-US" sz="2000" dirty="0" err="1">
                <a:latin typeface="Courier New" charset="0"/>
                <a:ea typeface="Courier New" charset="0"/>
                <a:cs typeface="Courier New" charset="0"/>
              </a:rPr>
              <a:t>S.pid</a:t>
            </a:r>
            <a:r>
              <a:rPr lang="en-US" sz="2000" dirty="0">
                <a:latin typeface="Courier New" charset="0"/>
                <a:ea typeface="Courier New" charset="0"/>
                <a:cs typeface="Courier New" charset="0"/>
              </a:rPr>
              <a:t>=</a:t>
            </a:r>
            <a:r>
              <a:rPr lang="en-US" sz="2000" dirty="0" err="1">
                <a:latin typeface="Courier New" charset="0"/>
                <a:ea typeface="Courier New" charset="0"/>
                <a:cs typeface="Courier New" charset="0"/>
              </a:rPr>
              <a:t>P.pid</a:t>
            </a:r>
            <a:r>
              <a:rPr lang="en-US" sz="2000" dirty="0">
                <a:latin typeface="Courier New" charset="0"/>
                <a:ea typeface="Courier New" charset="0"/>
                <a:cs typeface="Courier New" charset="0"/>
              </a:rPr>
              <a:t> AND </a:t>
            </a:r>
            <a:r>
              <a:rPr lang="en-US" sz="2000" dirty="0" err="1">
                <a:latin typeface="Courier New" charset="0"/>
                <a:ea typeface="Courier New" charset="0"/>
                <a:cs typeface="Courier New" charset="0"/>
              </a:rPr>
              <a:t>S.locid</a:t>
            </a:r>
            <a:r>
              <a:rPr lang="en-US" sz="2000" dirty="0">
                <a:latin typeface="Courier New" charset="0"/>
                <a:ea typeface="Courier New" charset="0"/>
                <a:cs typeface="Courier New" charset="0"/>
              </a:rPr>
              <a:t>=1 AND </a:t>
            </a:r>
            <a:r>
              <a:rPr lang="en-US" sz="2000" dirty="0" err="1">
                <a:latin typeface="Courier New" charset="0"/>
                <a:ea typeface="Courier New" charset="0"/>
                <a:cs typeface="Courier New" charset="0"/>
              </a:rPr>
              <a:t>S.timeid</a:t>
            </a:r>
            <a:r>
              <a:rPr lang="en-US" sz="2000" dirty="0">
                <a:latin typeface="Courier New" charset="0"/>
                <a:ea typeface="Courier New" charset="0"/>
                <a:cs typeface="Courier New" charset="0"/>
              </a:rPr>
              <a:t>=3</a:t>
            </a:r>
          </a:p>
          <a:p>
            <a:r>
              <a:rPr lang="en-US" sz="2000" dirty="0">
                <a:solidFill>
                  <a:srgbClr val="0070C0"/>
                </a:solidFill>
                <a:latin typeface="Courier New" charset="0"/>
                <a:ea typeface="Courier New" charset="0"/>
                <a:cs typeface="Courier New" charset="0"/>
              </a:rPr>
              <a:t>AND </a:t>
            </a:r>
            <a:r>
              <a:rPr lang="en-US" sz="2000" dirty="0" err="1">
                <a:solidFill>
                  <a:srgbClr val="0070C0"/>
                </a:solidFill>
                <a:latin typeface="Courier New" charset="0"/>
                <a:ea typeface="Courier New" charset="0"/>
                <a:cs typeface="Courier New" charset="0"/>
              </a:rPr>
              <a:t>S.sales</a:t>
            </a:r>
            <a:r>
              <a:rPr lang="en-US" sz="2000" dirty="0">
                <a:solidFill>
                  <a:srgbClr val="0070C0"/>
                </a:solidFill>
                <a:latin typeface="Courier New" charset="0"/>
                <a:ea typeface="Courier New" charset="0"/>
                <a:cs typeface="Courier New" charset="0"/>
              </a:rPr>
              <a:t>&gt;c </a:t>
            </a:r>
            <a:r>
              <a:rPr lang="en-US" sz="2000" dirty="0">
                <a:latin typeface="Courier New" charset="0"/>
                <a:ea typeface="Courier New" charset="0"/>
                <a:cs typeface="Courier New" charset="0"/>
              </a:rPr>
              <a:t>ORDER BY </a:t>
            </a:r>
            <a:r>
              <a:rPr lang="en-US" sz="2000" dirty="0" err="1">
                <a:latin typeface="Courier New" charset="0"/>
                <a:ea typeface="Courier New" charset="0"/>
                <a:cs typeface="Courier New" charset="0"/>
              </a:rPr>
              <a:t>S.sales</a:t>
            </a:r>
            <a:r>
              <a:rPr lang="en-US" sz="2000" dirty="0">
                <a:latin typeface="Courier New" charset="0"/>
                <a:ea typeface="Courier New" charset="0"/>
                <a:cs typeface="Courier New" charset="0"/>
              </a:rPr>
              <a:t> DESC</a:t>
            </a:r>
          </a:p>
        </p:txBody>
      </p:sp>
      <p:cxnSp>
        <p:nvCxnSpPr>
          <p:cNvPr id="9" name="Straight Arrow Connector 8"/>
          <p:cNvCxnSpPr>
            <a:stCxn id="5" idx="2"/>
            <a:endCxn id="6" idx="0"/>
          </p:cNvCxnSpPr>
          <p:nvPr/>
        </p:nvCxnSpPr>
        <p:spPr>
          <a:xfrm>
            <a:off x="4896036" y="4248383"/>
            <a:ext cx="0" cy="706741"/>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2556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0" y="1219200"/>
            <a:ext cx="9144000" cy="4906963"/>
          </a:xfrm>
        </p:spPr>
        <p:txBody>
          <a:bodyPr/>
          <a:lstStyle/>
          <a:p>
            <a:r>
              <a:rPr lang="en-US" dirty="0"/>
              <a:t>OLAP: Providing decision support for your future managers</a:t>
            </a:r>
          </a:p>
          <a:p>
            <a:endParaRPr lang="en-US" dirty="0"/>
          </a:p>
          <a:p>
            <a:r>
              <a:rPr lang="en-US" dirty="0"/>
              <a:t>Multidimensional data model, typically represented as special </a:t>
            </a:r>
            <a:r>
              <a:rPr lang="en-US" dirty="0" err="1"/>
              <a:t>db</a:t>
            </a:r>
            <a:r>
              <a:rPr lang="en-US" dirty="0"/>
              <a:t> schema</a:t>
            </a:r>
          </a:p>
          <a:p>
            <a:pPr lvl="1"/>
            <a:r>
              <a:rPr lang="en-US" dirty="0"/>
              <a:t>Star, snowflake</a:t>
            </a:r>
          </a:p>
          <a:p>
            <a:pPr lvl="1"/>
            <a:endParaRPr lang="en-US" dirty="0"/>
          </a:p>
          <a:p>
            <a:r>
              <a:rPr lang="en-US" dirty="0"/>
              <a:t>Materialize views for fast retrieval of summaries</a:t>
            </a:r>
          </a:p>
          <a:p>
            <a:pPr lvl="1"/>
            <a:r>
              <a:rPr lang="en-US" dirty="0"/>
              <a:t>Keep in mind though: Column stores are changing the picture!!!</a:t>
            </a:r>
          </a:p>
          <a:p>
            <a:endParaRPr lang="en-US" dirty="0"/>
          </a:p>
          <a:p>
            <a:endParaRPr lang="en-US"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46</a:t>
            </a:fld>
            <a:endParaRPr lang="en-US"/>
          </a:p>
        </p:txBody>
      </p:sp>
    </p:spTree>
    <p:extLst>
      <p:ext uri="{BB962C8B-B14F-4D97-AF65-F5344CB8AC3E}">
        <p14:creationId xmlns:p14="http://schemas.microsoft.com/office/powerpoint/2010/main" val="31742589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Introduction</a:t>
            </a:r>
          </a:p>
          <a:p>
            <a:r>
              <a:rPr lang="en-US" b="1" dirty="0"/>
              <a:t>Data warehouses</a:t>
            </a:r>
          </a:p>
          <a:p>
            <a:r>
              <a:rPr lang="en-US" dirty="0"/>
              <a:t>On-line analytical processing (OLAP)</a:t>
            </a:r>
          </a:p>
          <a:p>
            <a:r>
              <a:rPr lang="en-US" dirty="0"/>
              <a:t>Views</a:t>
            </a:r>
          </a:p>
          <a:p>
            <a:r>
              <a:rPr lang="en-US" sz="2800" dirty="0"/>
              <a:t>Top-N queries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5</a:t>
            </a:fld>
            <a:endParaRPr lang="en-US"/>
          </a:p>
        </p:txBody>
      </p:sp>
    </p:spTree>
    <p:extLst>
      <p:ext uri="{BB962C8B-B14F-4D97-AF65-F5344CB8AC3E}">
        <p14:creationId xmlns:p14="http://schemas.microsoft.com/office/powerpoint/2010/main" val="1460621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782706" cy="792162"/>
          </a:xfrm>
        </p:spPr>
        <p:txBody>
          <a:bodyPr/>
          <a:lstStyle/>
          <a:p>
            <a:r>
              <a:rPr lang="en-US" dirty="0"/>
              <a:t>Data Warehousing</a:t>
            </a:r>
          </a:p>
        </p:txBody>
      </p:sp>
      <p:sp>
        <p:nvSpPr>
          <p:cNvPr id="3" name="Content Placeholder 2"/>
          <p:cNvSpPr>
            <a:spLocks noGrp="1"/>
          </p:cNvSpPr>
          <p:nvPr>
            <p:ph idx="1"/>
          </p:nvPr>
        </p:nvSpPr>
        <p:spPr>
          <a:xfrm>
            <a:off x="457200" y="1219200"/>
            <a:ext cx="4042792" cy="4906963"/>
          </a:xfrm>
        </p:spPr>
        <p:txBody>
          <a:bodyPr/>
          <a:lstStyle/>
          <a:p>
            <a:r>
              <a:rPr lang="en-US" dirty="0"/>
              <a:t>Integrated data spanning long time periods</a:t>
            </a:r>
          </a:p>
          <a:p>
            <a:r>
              <a:rPr lang="en-US" dirty="0"/>
              <a:t>Mostly static </a:t>
            </a:r>
            <a:r>
              <a:rPr lang="mr-IN" dirty="0"/>
              <a:t>–</a:t>
            </a:r>
            <a:r>
              <a:rPr lang="en-US" dirty="0"/>
              <a:t> </a:t>
            </a:r>
            <a:br>
              <a:rPr lang="en-US" dirty="0"/>
            </a:br>
            <a:r>
              <a:rPr lang="en-US" dirty="0"/>
              <a:t>ad-hoc updates uncommon</a:t>
            </a:r>
          </a:p>
          <a:p>
            <a:r>
              <a:rPr lang="en-US" dirty="0"/>
              <a:t>Complex ad-hoc queries, interactive response times!</a:t>
            </a:r>
          </a:p>
        </p:txBody>
      </p:sp>
      <p:sp>
        <p:nvSpPr>
          <p:cNvPr id="4" name="Slide Number Placeholder 3"/>
          <p:cNvSpPr>
            <a:spLocks noGrp="1"/>
          </p:cNvSpPr>
          <p:nvPr>
            <p:ph type="sldNum" sz="quarter" idx="12"/>
          </p:nvPr>
        </p:nvSpPr>
        <p:spPr>
          <a:xfrm>
            <a:off x="6553200" y="6265118"/>
            <a:ext cx="2438400" cy="476250"/>
          </a:xfrm>
        </p:spPr>
        <p:txBody>
          <a:bodyPr/>
          <a:lstStyle/>
          <a:p>
            <a:fld id="{35B54189-C436-47D0-AC37-8484B13A8E13}" type="slidenum">
              <a:rPr lang="en-US" smtClean="0"/>
              <a:pPr/>
              <a:t>6</a:t>
            </a:fld>
            <a:endParaRPr lang="en-US"/>
          </a:p>
        </p:txBody>
      </p:sp>
      <p:sp>
        <p:nvSpPr>
          <p:cNvPr id="5" name="Can 4"/>
          <p:cNvSpPr/>
          <p:nvPr/>
        </p:nvSpPr>
        <p:spPr>
          <a:xfrm>
            <a:off x="5404059" y="773953"/>
            <a:ext cx="617019" cy="677479"/>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6909344" y="820018"/>
            <a:ext cx="625218" cy="625218"/>
          </a:xfrm>
          <a:prstGeom prst="rect">
            <a:avLst/>
          </a:prstGeom>
        </p:spPr>
      </p:pic>
      <p:pic>
        <p:nvPicPr>
          <p:cNvPr id="9" name="Picture 8"/>
          <p:cNvPicPr>
            <a:picLocks noChangeAspect="1"/>
          </p:cNvPicPr>
          <p:nvPr/>
        </p:nvPicPr>
        <p:blipFill>
          <a:blip r:embed="rId4"/>
          <a:stretch>
            <a:fillRect/>
          </a:stretch>
        </p:blipFill>
        <p:spPr>
          <a:xfrm>
            <a:off x="7565368" y="767757"/>
            <a:ext cx="980562" cy="677479"/>
          </a:xfrm>
          <a:prstGeom prst="rect">
            <a:avLst/>
          </a:prstGeom>
        </p:spPr>
      </p:pic>
      <p:sp>
        <p:nvSpPr>
          <p:cNvPr id="11" name="Can 10"/>
          <p:cNvSpPr/>
          <p:nvPr/>
        </p:nvSpPr>
        <p:spPr>
          <a:xfrm>
            <a:off x="5418346" y="3024813"/>
            <a:ext cx="1645477" cy="1196275"/>
          </a:xfrm>
          <a:prstGeom prst="ca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Data warehouse</a:t>
            </a:r>
          </a:p>
        </p:txBody>
      </p:sp>
      <p:sp>
        <p:nvSpPr>
          <p:cNvPr id="12" name="Can 11"/>
          <p:cNvSpPr/>
          <p:nvPr/>
        </p:nvSpPr>
        <p:spPr>
          <a:xfrm>
            <a:off x="7380312" y="3284499"/>
            <a:ext cx="953601" cy="887123"/>
          </a:xfrm>
          <a:prstGeom prst="can">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75000"/>
                  </a:schemeClr>
                </a:solidFill>
              </a:rPr>
              <a:t>Metadata</a:t>
            </a:r>
          </a:p>
        </p:txBody>
      </p:sp>
      <p:sp>
        <p:nvSpPr>
          <p:cNvPr id="14" name="Cube 13"/>
          <p:cNvSpPr/>
          <p:nvPr/>
        </p:nvSpPr>
        <p:spPr>
          <a:xfrm>
            <a:off x="6131435" y="5117226"/>
            <a:ext cx="1226566" cy="100932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OLAP</a:t>
            </a:r>
          </a:p>
        </p:txBody>
      </p:sp>
      <p:pic>
        <p:nvPicPr>
          <p:cNvPr id="15" name="Picture 14"/>
          <p:cNvPicPr>
            <a:picLocks noChangeAspect="1"/>
          </p:cNvPicPr>
          <p:nvPr/>
        </p:nvPicPr>
        <p:blipFill>
          <a:blip r:embed="rId5"/>
          <a:stretch>
            <a:fillRect/>
          </a:stretch>
        </p:blipFill>
        <p:spPr>
          <a:xfrm>
            <a:off x="4344911" y="5101743"/>
            <a:ext cx="1461168" cy="1040288"/>
          </a:xfrm>
          <a:prstGeom prst="rect">
            <a:avLst/>
          </a:prstGeom>
        </p:spPr>
      </p:pic>
      <p:pic>
        <p:nvPicPr>
          <p:cNvPr id="16" name="Picture 15"/>
          <p:cNvPicPr>
            <a:picLocks noChangeAspect="1"/>
          </p:cNvPicPr>
          <p:nvPr/>
        </p:nvPicPr>
        <p:blipFill>
          <a:blip r:embed="rId6"/>
          <a:stretch>
            <a:fillRect/>
          </a:stretch>
        </p:blipFill>
        <p:spPr>
          <a:xfrm>
            <a:off x="7479643" y="5049840"/>
            <a:ext cx="1525459" cy="1144094"/>
          </a:xfrm>
          <a:prstGeom prst="rect">
            <a:avLst/>
          </a:prstGeom>
        </p:spPr>
      </p:pic>
      <p:sp>
        <p:nvSpPr>
          <p:cNvPr id="17" name="Can 16"/>
          <p:cNvSpPr/>
          <p:nvPr/>
        </p:nvSpPr>
        <p:spPr>
          <a:xfrm>
            <a:off x="6156701" y="767757"/>
            <a:ext cx="617019" cy="677479"/>
          </a:xfrm>
          <a:prstGeom prst="ca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5625322" y="318633"/>
            <a:ext cx="2920608" cy="461665"/>
          </a:xfrm>
          <a:prstGeom prst="rect">
            <a:avLst/>
          </a:prstGeom>
          <a:noFill/>
        </p:spPr>
        <p:txBody>
          <a:bodyPr wrap="none" rtlCol="0">
            <a:spAutoFit/>
          </a:bodyPr>
          <a:lstStyle/>
          <a:p>
            <a:r>
              <a:rPr lang="en-US"/>
              <a:t>External data sources</a:t>
            </a:r>
          </a:p>
        </p:txBody>
      </p:sp>
      <p:sp>
        <p:nvSpPr>
          <p:cNvPr id="21" name="Rounded Rectangle 20"/>
          <p:cNvSpPr/>
          <p:nvPr/>
        </p:nvSpPr>
        <p:spPr>
          <a:xfrm>
            <a:off x="5220072" y="392427"/>
            <a:ext cx="3582955" cy="1142150"/>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Down Arrow 22"/>
          <p:cNvSpPr/>
          <p:nvPr/>
        </p:nvSpPr>
        <p:spPr>
          <a:xfrm>
            <a:off x="5604709" y="4263357"/>
            <a:ext cx="2959969" cy="816089"/>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2">
                    <a:lumMod val="75000"/>
                  </a:schemeClr>
                </a:solidFill>
              </a:rPr>
              <a:t>SUPPORTS</a:t>
            </a:r>
          </a:p>
        </p:txBody>
      </p:sp>
      <p:sp>
        <p:nvSpPr>
          <p:cNvPr id="25" name="TextBox 24"/>
          <p:cNvSpPr txBox="1"/>
          <p:nvPr/>
        </p:nvSpPr>
        <p:spPr>
          <a:xfrm>
            <a:off x="7302691" y="6093296"/>
            <a:ext cx="1879361" cy="461665"/>
          </a:xfrm>
          <a:prstGeom prst="rect">
            <a:avLst/>
          </a:prstGeom>
          <a:noFill/>
        </p:spPr>
        <p:txBody>
          <a:bodyPr wrap="none" rtlCol="0">
            <a:spAutoFit/>
          </a:bodyPr>
          <a:lstStyle/>
          <a:p>
            <a:r>
              <a:rPr lang="en-US" dirty="0"/>
              <a:t>Visualizations</a:t>
            </a:r>
          </a:p>
        </p:txBody>
      </p:sp>
      <p:sp>
        <p:nvSpPr>
          <p:cNvPr id="26" name="TextBox 25"/>
          <p:cNvSpPr txBox="1"/>
          <p:nvPr/>
        </p:nvSpPr>
        <p:spPr>
          <a:xfrm>
            <a:off x="4252764" y="6054387"/>
            <a:ext cx="1039067" cy="830997"/>
          </a:xfrm>
          <a:prstGeom prst="rect">
            <a:avLst/>
          </a:prstGeom>
          <a:noFill/>
        </p:spPr>
        <p:txBody>
          <a:bodyPr wrap="none" rtlCol="0">
            <a:spAutoFit/>
          </a:bodyPr>
          <a:lstStyle/>
          <a:p>
            <a:r>
              <a:rPr lang="en-US" dirty="0"/>
              <a:t>Data </a:t>
            </a:r>
          </a:p>
          <a:p>
            <a:r>
              <a:rPr lang="en-US" dirty="0"/>
              <a:t>mining</a:t>
            </a:r>
          </a:p>
        </p:txBody>
      </p:sp>
      <p:sp>
        <p:nvSpPr>
          <p:cNvPr id="27" name="TextBox 26"/>
          <p:cNvSpPr txBox="1"/>
          <p:nvPr/>
        </p:nvSpPr>
        <p:spPr>
          <a:xfrm>
            <a:off x="5940152" y="6054387"/>
            <a:ext cx="1270091" cy="830997"/>
          </a:xfrm>
          <a:prstGeom prst="rect">
            <a:avLst/>
          </a:prstGeom>
          <a:noFill/>
        </p:spPr>
        <p:txBody>
          <a:bodyPr wrap="none" rtlCol="0">
            <a:spAutoFit/>
          </a:bodyPr>
          <a:lstStyle/>
          <a:p>
            <a:r>
              <a:rPr lang="en-US" dirty="0"/>
              <a:t>Complex</a:t>
            </a:r>
          </a:p>
          <a:p>
            <a:r>
              <a:rPr lang="en-US" dirty="0"/>
              <a:t>queries</a:t>
            </a:r>
          </a:p>
        </p:txBody>
      </p:sp>
      <p:cxnSp>
        <p:nvCxnSpPr>
          <p:cNvPr id="7" name="Straight Arrow Connector 6"/>
          <p:cNvCxnSpPr/>
          <p:nvPr/>
        </p:nvCxnSpPr>
        <p:spPr>
          <a:xfrm flipV="1">
            <a:off x="3563888" y="2492896"/>
            <a:ext cx="1854458" cy="531918"/>
          </a:xfrm>
          <a:prstGeom prst="straightConnector1">
            <a:avLst/>
          </a:prstGeom>
          <a:ln w="101600" cmpd="dbl">
            <a:solidFill>
              <a:srgbClr val="A50021"/>
            </a:solidFill>
            <a:headEnd type="triangle"/>
            <a:tailEnd type="triangle"/>
          </a:ln>
        </p:spPr>
        <p:style>
          <a:lnRef idx="3">
            <a:schemeClr val="accent2"/>
          </a:lnRef>
          <a:fillRef idx="0">
            <a:schemeClr val="accent2"/>
          </a:fillRef>
          <a:effectRef idx="2">
            <a:schemeClr val="accent2"/>
          </a:effectRef>
          <a:fontRef idx="minor">
            <a:schemeClr val="tx1"/>
          </a:fontRef>
        </p:style>
      </p:cxnSp>
      <p:sp>
        <p:nvSpPr>
          <p:cNvPr id="22" name="Frame 21"/>
          <p:cNvSpPr/>
          <p:nvPr/>
        </p:nvSpPr>
        <p:spPr>
          <a:xfrm>
            <a:off x="4788024" y="2871332"/>
            <a:ext cx="4217078" cy="1487058"/>
          </a:xfrm>
          <a:prstGeom prst="frame">
            <a:avLst>
              <a:gd name="adj1"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wn Arrow 9"/>
          <p:cNvSpPr/>
          <p:nvPr/>
        </p:nvSpPr>
        <p:spPr>
          <a:xfrm>
            <a:off x="5292080" y="1650221"/>
            <a:ext cx="3558039" cy="1355622"/>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rgbClr val="FF0000"/>
                </a:solidFill>
              </a:rPr>
              <a:t>E</a:t>
            </a:r>
            <a:r>
              <a:rPr lang="en-US" dirty="0">
                <a:solidFill>
                  <a:schemeClr val="tx1"/>
                </a:solidFill>
              </a:rPr>
              <a:t>xtract</a:t>
            </a:r>
          </a:p>
          <a:p>
            <a:r>
              <a:rPr lang="en-US" dirty="0">
                <a:solidFill>
                  <a:srgbClr val="FF0000"/>
                </a:solidFill>
              </a:rPr>
              <a:t>T</a:t>
            </a:r>
            <a:r>
              <a:rPr lang="en-US" dirty="0">
                <a:solidFill>
                  <a:schemeClr val="tx1"/>
                </a:solidFill>
              </a:rPr>
              <a:t>ransform</a:t>
            </a:r>
          </a:p>
          <a:p>
            <a:r>
              <a:rPr lang="en-US" dirty="0">
                <a:solidFill>
                  <a:srgbClr val="FF0000"/>
                </a:solidFill>
              </a:rPr>
              <a:t>L</a:t>
            </a:r>
            <a:r>
              <a:rPr lang="en-US" dirty="0">
                <a:solidFill>
                  <a:schemeClr val="tx1"/>
                </a:solidFill>
              </a:rPr>
              <a:t>oad/refresh</a:t>
            </a:r>
          </a:p>
        </p:txBody>
      </p:sp>
    </p:spTree>
    <p:extLst>
      <p:ext uri="{BB962C8B-B14F-4D97-AF65-F5344CB8AC3E}">
        <p14:creationId xmlns:p14="http://schemas.microsoft.com/office/powerpoint/2010/main" val="1530714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Warehousing issues</a:t>
            </a:r>
          </a:p>
        </p:txBody>
      </p:sp>
      <p:sp>
        <p:nvSpPr>
          <p:cNvPr id="3" name="Content Placeholder 2"/>
          <p:cNvSpPr>
            <a:spLocks noGrp="1"/>
          </p:cNvSpPr>
          <p:nvPr>
            <p:ph idx="1"/>
          </p:nvPr>
        </p:nvSpPr>
        <p:spPr/>
        <p:txBody>
          <a:bodyPr/>
          <a:lstStyle/>
          <a:p>
            <a:r>
              <a:rPr lang="en-US" dirty="0">
                <a:solidFill>
                  <a:srgbClr val="A50021"/>
                </a:solidFill>
              </a:rPr>
              <a:t>Semantic integration</a:t>
            </a:r>
            <a:r>
              <a:rPr lang="en-US" dirty="0"/>
              <a:t>: Normalize data from multiple sources, eliminate mismatches</a:t>
            </a:r>
          </a:p>
          <a:p>
            <a:r>
              <a:rPr lang="en-US" dirty="0">
                <a:solidFill>
                  <a:srgbClr val="A50021"/>
                </a:solidFill>
              </a:rPr>
              <a:t>Heterogeneous sources</a:t>
            </a:r>
            <a:r>
              <a:rPr lang="en-US" dirty="0"/>
              <a:t>: Access data from different source formats and repositories</a:t>
            </a:r>
          </a:p>
          <a:p>
            <a:r>
              <a:rPr lang="en-US" dirty="0">
                <a:solidFill>
                  <a:srgbClr val="A50021"/>
                </a:solidFill>
              </a:rPr>
              <a:t>Load, Refresh, Purge cycle</a:t>
            </a:r>
            <a:r>
              <a:rPr lang="en-US" dirty="0"/>
              <a:t>: Load data, periodically refresh it, purge old data</a:t>
            </a:r>
          </a:p>
          <a:p>
            <a:r>
              <a:rPr lang="en-US" dirty="0">
                <a:solidFill>
                  <a:srgbClr val="A50021"/>
                </a:solidFill>
              </a:rPr>
              <a:t>Metadata management</a:t>
            </a:r>
            <a:r>
              <a:rPr lang="en-US" dirty="0"/>
              <a:t>: Keep track of sources and metadata (e.g., loading time, format, transformations)</a:t>
            </a:r>
          </a:p>
        </p:txBody>
      </p:sp>
      <p:sp>
        <p:nvSpPr>
          <p:cNvPr id="4" name="Slide Number Placeholder 3"/>
          <p:cNvSpPr>
            <a:spLocks noGrp="1"/>
          </p:cNvSpPr>
          <p:nvPr>
            <p:ph type="sldNum" sz="quarter" idx="12"/>
          </p:nvPr>
        </p:nvSpPr>
        <p:spPr/>
        <p:txBody>
          <a:bodyPr/>
          <a:lstStyle/>
          <a:p>
            <a:fld id="{35B54189-C436-47D0-AC37-8484B13A8E13}" type="slidenum">
              <a:rPr lang="en-US" smtClean="0"/>
              <a:pPr/>
              <a:t>7</a:t>
            </a:fld>
            <a:endParaRPr lang="en-US"/>
          </a:p>
        </p:txBody>
      </p:sp>
    </p:spTree>
    <p:extLst>
      <p:ext uri="{BB962C8B-B14F-4D97-AF65-F5344CB8AC3E}">
        <p14:creationId xmlns:p14="http://schemas.microsoft.com/office/powerpoint/2010/main" val="1455687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Warehousing issues (2)</a:t>
            </a:r>
          </a:p>
        </p:txBody>
      </p:sp>
      <p:sp>
        <p:nvSpPr>
          <p:cNvPr id="3" name="Content Placeholder 2"/>
          <p:cNvSpPr>
            <a:spLocks noGrp="1"/>
          </p:cNvSpPr>
          <p:nvPr>
            <p:ph idx="1"/>
          </p:nvPr>
        </p:nvSpPr>
        <p:spPr/>
        <p:txBody>
          <a:bodyPr/>
          <a:lstStyle/>
          <a:p>
            <a:r>
              <a:rPr lang="en-US" sz="3600" dirty="0">
                <a:solidFill>
                  <a:srgbClr val="A50021"/>
                </a:solidFill>
              </a:rPr>
              <a:t>Querying</a:t>
            </a:r>
            <a:r>
              <a:rPr lang="en-US" sz="3600" dirty="0"/>
              <a:t> </a:t>
            </a:r>
          </a:p>
          <a:p>
            <a:pPr lvl="1"/>
            <a:r>
              <a:rPr lang="en-US" sz="3200" dirty="0"/>
              <a:t>Huge data</a:t>
            </a:r>
          </a:p>
          <a:p>
            <a:pPr lvl="2"/>
            <a:r>
              <a:rPr lang="en-US" sz="2800" dirty="0"/>
              <a:t>Scan-intensive queries, touch (almost) all data</a:t>
            </a:r>
            <a:endParaRPr lang="en-US" sz="3200" dirty="0"/>
          </a:p>
          <a:p>
            <a:pPr lvl="1"/>
            <a:endParaRPr lang="en-US" sz="3200" dirty="0"/>
          </a:p>
          <a:p>
            <a:pPr lvl="1"/>
            <a:r>
              <a:rPr lang="en-US" sz="3200" dirty="0"/>
              <a:t>Exploratory, ad-hoc queries</a:t>
            </a:r>
          </a:p>
          <a:p>
            <a:pPr lvl="1"/>
            <a:endParaRPr lang="en-US" sz="3200" dirty="0"/>
          </a:p>
          <a:p>
            <a:pPr lvl="1"/>
            <a:r>
              <a:rPr lang="en-US" sz="3200" dirty="0"/>
              <a:t>Difficult to describe</a:t>
            </a:r>
          </a:p>
          <a:p>
            <a:pPr lvl="1"/>
            <a:endParaRPr lang="en-US" sz="3200" dirty="0"/>
          </a:p>
          <a:p>
            <a:pPr lvl="1"/>
            <a:r>
              <a:rPr lang="en-US" sz="3200" dirty="0"/>
              <a:t>Difficult to optimize</a:t>
            </a:r>
          </a:p>
        </p:txBody>
      </p:sp>
      <p:sp>
        <p:nvSpPr>
          <p:cNvPr id="4" name="Slide Number Placeholder 3"/>
          <p:cNvSpPr>
            <a:spLocks noGrp="1"/>
          </p:cNvSpPr>
          <p:nvPr>
            <p:ph type="sldNum" sz="quarter" idx="12"/>
          </p:nvPr>
        </p:nvSpPr>
        <p:spPr/>
        <p:txBody>
          <a:bodyPr/>
          <a:lstStyle/>
          <a:p>
            <a:fld id="{35B54189-C436-47D0-AC37-8484B13A8E13}" type="slidenum">
              <a:rPr lang="en-US" smtClean="0"/>
              <a:pPr/>
              <a:t>8</a:t>
            </a:fld>
            <a:endParaRPr lang="en-US"/>
          </a:p>
        </p:txBody>
      </p:sp>
    </p:spTree>
    <p:extLst>
      <p:ext uri="{BB962C8B-B14F-4D97-AF65-F5344CB8AC3E}">
        <p14:creationId xmlns:p14="http://schemas.microsoft.com/office/powerpoint/2010/main" val="7242899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a:t>
            </a:r>
          </a:p>
        </p:txBody>
      </p:sp>
      <p:sp>
        <p:nvSpPr>
          <p:cNvPr id="3" name="Content Placeholder 2"/>
          <p:cNvSpPr>
            <a:spLocks noGrp="1"/>
          </p:cNvSpPr>
          <p:nvPr>
            <p:ph idx="1"/>
          </p:nvPr>
        </p:nvSpPr>
        <p:spPr/>
        <p:txBody>
          <a:bodyPr/>
          <a:lstStyle/>
          <a:p>
            <a:r>
              <a:rPr lang="en-US" dirty="0"/>
              <a:t>Introduction</a:t>
            </a:r>
          </a:p>
          <a:p>
            <a:r>
              <a:rPr lang="en-US" dirty="0"/>
              <a:t>Data warehouses</a:t>
            </a:r>
          </a:p>
          <a:p>
            <a:r>
              <a:rPr lang="en-US" b="1" dirty="0"/>
              <a:t>On-line analytical processing (OLAP)</a:t>
            </a:r>
          </a:p>
          <a:p>
            <a:r>
              <a:rPr lang="en-US" dirty="0"/>
              <a:t>Views</a:t>
            </a:r>
          </a:p>
          <a:p>
            <a:r>
              <a:rPr lang="en-US" dirty="0"/>
              <a:t>Top-N queries</a:t>
            </a:r>
          </a:p>
          <a:p>
            <a:pPr marL="0" indent="0">
              <a:buNone/>
            </a:pPr>
            <a:endParaRPr lang="en-US" sz="2800" dirty="0"/>
          </a:p>
        </p:txBody>
      </p:sp>
      <p:sp>
        <p:nvSpPr>
          <p:cNvPr id="4" name="Slide Number Placeholder 3"/>
          <p:cNvSpPr>
            <a:spLocks noGrp="1"/>
          </p:cNvSpPr>
          <p:nvPr>
            <p:ph type="sldNum" sz="quarter" idx="12"/>
          </p:nvPr>
        </p:nvSpPr>
        <p:spPr/>
        <p:txBody>
          <a:bodyPr/>
          <a:lstStyle/>
          <a:p>
            <a:fld id="{35B54189-C436-47D0-AC37-8484B13A8E13}" type="slidenum">
              <a:rPr lang="en-US" smtClean="0"/>
              <a:pPr/>
              <a:t>9</a:t>
            </a:fld>
            <a:endParaRPr lang="en-US"/>
          </a:p>
        </p:txBody>
      </p:sp>
    </p:spTree>
    <p:extLst>
      <p:ext uri="{BB962C8B-B14F-4D97-AF65-F5344CB8AC3E}">
        <p14:creationId xmlns:p14="http://schemas.microsoft.com/office/powerpoint/2010/main" val="2135628003"/>
      </p:ext>
    </p:extLst>
  </p:cSld>
  <p:clrMapOvr>
    <a:masterClrMapping/>
  </p:clrMapOvr>
</p:sld>
</file>

<file path=ppt/theme/theme1.xml><?xml version="1.0" encoding="utf-8"?>
<a:theme xmlns:a="http://schemas.openxmlformats.org/drawingml/2006/main" name="original-dias-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Default Design">
      <a:majorFont>
        <a:latin typeface="Calibri"/>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original-dias-template</Template>
  <TotalTime>0</TotalTime>
  <Words>5228</Words>
  <Application>Microsoft Office PowerPoint</Application>
  <PresentationFormat>On-screen Show (4:3)</PresentationFormat>
  <Paragraphs>932</Paragraphs>
  <Slides>46</Slides>
  <Notes>44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Arial</vt:lpstr>
      <vt:lpstr>Calibri</vt:lpstr>
      <vt:lpstr>Consolas</vt:lpstr>
      <vt:lpstr>Courier New</vt:lpstr>
      <vt:lpstr>Times New Roman</vt:lpstr>
      <vt:lpstr>Wingdings</vt:lpstr>
      <vt:lpstr>original-dias-template</vt:lpstr>
      <vt:lpstr>Document</vt:lpstr>
      <vt:lpstr>CS422 Database systems</vt:lpstr>
      <vt:lpstr>Overview</vt:lpstr>
      <vt:lpstr>Introduction</vt:lpstr>
      <vt:lpstr>Introduction (2)</vt:lpstr>
      <vt:lpstr>Overview</vt:lpstr>
      <vt:lpstr>Data Warehousing</vt:lpstr>
      <vt:lpstr>Warehousing issues</vt:lpstr>
      <vt:lpstr>Warehousing issues (2)</vt:lpstr>
      <vt:lpstr>Overview</vt:lpstr>
      <vt:lpstr>Multidimensional data model</vt:lpstr>
      <vt:lpstr>ROLAP: Relational OLAP</vt:lpstr>
      <vt:lpstr>Star schema example</vt:lpstr>
      <vt:lpstr>Dimension hierarchies</vt:lpstr>
      <vt:lpstr>ROLAP Alternative: Snowflake Schema</vt:lpstr>
      <vt:lpstr>ROLAP Alternative: Snowflake Schema</vt:lpstr>
      <vt:lpstr>OLAP queries</vt:lpstr>
      <vt:lpstr>OLAP queries (2)</vt:lpstr>
      <vt:lpstr>Examples of OLAP</vt:lpstr>
      <vt:lpstr>OLAP queries (3)</vt:lpstr>
      <vt:lpstr>OLAP queries (4)</vt:lpstr>
      <vt:lpstr>Comparison with SQL queries</vt:lpstr>
      <vt:lpstr>OLAP queries (5)</vt:lpstr>
      <vt:lpstr>The CUBE operator</vt:lpstr>
      <vt:lpstr>The CUBE operator (2)</vt:lpstr>
      <vt:lpstr>Relational View of Data Cube</vt:lpstr>
      <vt:lpstr>Data Cube: Multidimensional View</vt:lpstr>
      <vt:lpstr>Cube: Computing “super-aggregates”</vt:lpstr>
      <vt:lpstr>Cube: Computing “super-aggregates”</vt:lpstr>
      <vt:lpstr>Optimizations: Bitmap Indexes</vt:lpstr>
      <vt:lpstr>Optimizations: Join Indexes</vt:lpstr>
      <vt:lpstr>Optimizations: Star Join</vt:lpstr>
      <vt:lpstr>PowerPoint Presentation</vt:lpstr>
      <vt:lpstr>Overview</vt:lpstr>
      <vt:lpstr>Views</vt:lpstr>
      <vt:lpstr>Evaluate-on-demand views</vt:lpstr>
      <vt:lpstr>Evaluate-on-demand views (2)</vt:lpstr>
      <vt:lpstr>View materialization</vt:lpstr>
      <vt:lpstr>Issues in view materialization</vt:lpstr>
      <vt:lpstr>View maintenance policies</vt:lpstr>
      <vt:lpstr>Computing Data Cube  From Existing Views</vt:lpstr>
      <vt:lpstr>Cube building optimizations</vt:lpstr>
      <vt:lpstr>Which views to build?</vt:lpstr>
      <vt:lpstr>Overview</vt:lpstr>
      <vt:lpstr>Top-N queries</vt:lpstr>
      <vt:lpstr>Top-N queries (2)</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QPipe and CJOIN</dc:title>
  <dc:creator>kingherc</dc:creator>
  <cp:lastModifiedBy>Matthaios Olma</cp:lastModifiedBy>
  <cp:revision>3302</cp:revision>
  <cp:lastPrinted>2012-06-05T13:28:11Z</cp:lastPrinted>
  <dcterms:created xsi:type="dcterms:W3CDTF">2011-11-21T20:18:23Z</dcterms:created>
  <dcterms:modified xsi:type="dcterms:W3CDTF">2019-03-16T18:27:57Z</dcterms:modified>
</cp:coreProperties>
</file>